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73" r:id="rId1"/>
  </p:sldMasterIdLst>
  <p:notesMasterIdLst>
    <p:notesMasterId r:id="rId20"/>
  </p:notesMasterIdLst>
  <p:sldIdLst>
    <p:sldId id="256" r:id="rId2"/>
    <p:sldId id="257" r:id="rId3"/>
    <p:sldId id="263" r:id="rId4"/>
    <p:sldId id="275" r:id="rId5"/>
    <p:sldId id="258" r:id="rId6"/>
    <p:sldId id="259" r:id="rId7"/>
    <p:sldId id="274" r:id="rId8"/>
    <p:sldId id="267" r:id="rId9"/>
    <p:sldId id="264" r:id="rId10"/>
    <p:sldId id="268" r:id="rId11"/>
    <p:sldId id="266" r:id="rId12"/>
    <p:sldId id="269" r:id="rId13"/>
    <p:sldId id="265" r:id="rId14"/>
    <p:sldId id="270" r:id="rId15"/>
    <p:sldId id="262" r:id="rId16"/>
    <p:sldId id="273" r:id="rId17"/>
    <p:sldId id="271" r:id="rId18"/>
    <p:sldId id="272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skaydiaCove NFP" pitchFamily="2" charset="0"/>
      <p:regular r:id="rId25"/>
      <p:bold r:id="rId26"/>
      <p:italic r:id="rId27"/>
      <p:boldItalic r:id="rId28"/>
    </p:embeddedFont>
    <p:embeddedFont>
      <p:font typeface="Sagona Book" panose="02020503050505020204" pitchFamily="18" charset="0"/>
      <p:regular r:id="rId29"/>
      <p:bold r:id="rId30"/>
      <p:italic r:id="rId31"/>
      <p:boldItalic r:id="rId32"/>
    </p:embeddedFont>
    <p:embeddedFont>
      <p:font typeface="The Hand Extrablack" panose="020F0502020204030204" pitchFamily="34" charset="0"/>
      <p:bold r:id="rId33"/>
    </p:embeddedFont>
  </p:embeddedFontLst>
  <p:defaultTextStyle>
    <a:defPPr>
      <a:defRPr lang="de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BA1B0810-A9D7-FB42-AE51-9EC00E7B276C}">
          <p14:sldIdLst>
            <p14:sldId id="256"/>
          </p14:sldIdLst>
        </p14:section>
        <p14:section name="Abschnitt ohne Titel" id="{5B25D0CF-738C-D347-B4A7-2AE2E1CE5A35}">
          <p14:sldIdLst>
            <p14:sldId id="257"/>
          </p14:sldIdLst>
        </p14:section>
        <p14:section name="Grundlagen" id="{E49FDD82-9EED-1A46-87AC-5D7F93412BD7}">
          <p14:sldIdLst>
            <p14:sldId id="263"/>
            <p14:sldId id="275"/>
            <p14:sldId id="258"/>
          </p14:sldIdLst>
        </p14:section>
        <p14:section name="Modelle" id="{87098774-BFF7-144B-B6AA-F4E63869355A}">
          <p14:sldIdLst>
            <p14:sldId id="259"/>
          </p14:sldIdLst>
        </p14:section>
        <p14:section name="Beispiel" id="{B09DC6D8-8E0B-204F-8567-523A7663BCF5}">
          <p14:sldIdLst>
            <p14:sldId id="274"/>
            <p14:sldId id="267"/>
            <p14:sldId id="264"/>
            <p14:sldId id="268"/>
            <p14:sldId id="266"/>
            <p14:sldId id="269"/>
            <p14:sldId id="265"/>
            <p14:sldId id="270"/>
            <p14:sldId id="262"/>
            <p14:sldId id="273"/>
          </p14:sldIdLst>
        </p14:section>
        <p14:section name="Quiz" id="{1780799B-BA57-EE4F-8A46-34ABB69DE763}">
          <p14:sldIdLst>
            <p14:sldId id="271"/>
          </p14:sldIdLst>
        </p14:section>
        <p14:section name="quellen" id="{58B80F70-741E-604C-A2BC-2AF980D28937}">
          <p14:sldIdLst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3C3C"/>
    <a:srgbClr val="3C263C"/>
    <a:srgbClr val="3C3C3C"/>
    <a:srgbClr val="3B3C26"/>
    <a:srgbClr val="3C2626"/>
    <a:srgbClr val="A7B4BE"/>
    <a:srgbClr val="9BA7B1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9C91C5-6365-DB49-94AE-7C84E4C696D4}" v="887" dt="2023-09-05T07:18:21.652"/>
    <p1510:client id="{FBBF875A-ACB6-4156-9E83-BD758DDB3733}" v="375" dt="2023-09-04T11:02:26.1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323"/>
    <p:restoredTop sz="91648"/>
  </p:normalViewPr>
  <p:slideViewPr>
    <p:cSldViewPr snapToGrid="0">
      <p:cViewPr varScale="1">
        <p:scale>
          <a:sx n="137" d="100"/>
          <a:sy n="137" d="100"/>
        </p:scale>
        <p:origin x="200" y="196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D13BAA-BD18-4EA3-99DC-43E12B10994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5D62207-13FD-4875-8E97-88A2F8F864DC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aseline="0">
              <a:latin typeface="CaskaydiaCove NFP"/>
              <a:ea typeface="CaskaydiaCove NFP"/>
              <a:cs typeface="CaskaydiaCove NFP"/>
            </a:rPr>
            <a:t>Grundlagen – Was ist eine Datenbank</a:t>
          </a:r>
          <a:endParaRPr lang="en-US">
            <a:latin typeface="CaskaydiaCove NFP"/>
            <a:ea typeface="CaskaydiaCove NFP"/>
            <a:cs typeface="CaskaydiaCove NFP"/>
          </a:endParaRPr>
        </a:p>
      </dgm:t>
    </dgm:pt>
    <dgm:pt modelId="{0DC0A44E-51E3-4E0D-A574-4751682F6131}" type="parTrans" cxnId="{AFEFF83C-2330-49A5-A0EE-A73E2CF46743}">
      <dgm:prSet/>
      <dgm:spPr/>
      <dgm:t>
        <a:bodyPr/>
        <a:lstStyle/>
        <a:p>
          <a:endParaRPr lang="en-US"/>
        </a:p>
      </dgm:t>
    </dgm:pt>
    <dgm:pt modelId="{8895EF95-CFB0-4155-8193-25465E6D1C4D}" type="sibTrans" cxnId="{AFEFF83C-2330-49A5-A0EE-A73E2CF46743}">
      <dgm:prSet/>
      <dgm:spPr/>
      <dgm:t>
        <a:bodyPr/>
        <a:lstStyle/>
        <a:p>
          <a:endParaRPr lang="en-US"/>
        </a:p>
      </dgm:t>
    </dgm:pt>
    <dgm:pt modelId="{BE6D5DFB-9F2E-41DB-8991-73B205EE5482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aseline="0">
              <a:latin typeface="CaskaydiaCove NFP"/>
              <a:ea typeface="CaskaydiaCove NFP"/>
              <a:cs typeface="CaskaydiaCove NFP"/>
            </a:rPr>
            <a:t>Modelle von Datenbanken</a:t>
          </a:r>
          <a:endParaRPr lang="en-US">
            <a:latin typeface="CaskaydiaCove NFP"/>
            <a:ea typeface="CaskaydiaCove NFP"/>
            <a:cs typeface="CaskaydiaCove NFP"/>
          </a:endParaRPr>
        </a:p>
      </dgm:t>
    </dgm:pt>
    <dgm:pt modelId="{D520424A-79B7-4FFD-8064-2A7C0A69D511}" type="parTrans" cxnId="{531B2F12-C731-435A-89DD-C79115E10C45}">
      <dgm:prSet/>
      <dgm:spPr/>
      <dgm:t>
        <a:bodyPr/>
        <a:lstStyle/>
        <a:p>
          <a:endParaRPr lang="en-US"/>
        </a:p>
      </dgm:t>
    </dgm:pt>
    <dgm:pt modelId="{505F9EAF-95CD-4469-AF09-6968B5CD0893}" type="sibTrans" cxnId="{531B2F12-C731-435A-89DD-C79115E10C45}">
      <dgm:prSet/>
      <dgm:spPr/>
      <dgm:t>
        <a:bodyPr/>
        <a:lstStyle/>
        <a:p>
          <a:endParaRPr lang="en-US"/>
        </a:p>
      </dgm:t>
    </dgm:pt>
    <dgm:pt modelId="{98D54775-69AC-4B57-8091-7D27C0620F12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aseline="0">
              <a:latin typeface="CaskaydiaCove NFP"/>
              <a:ea typeface="CaskaydiaCove NFP"/>
              <a:cs typeface="CaskaydiaCove NFP"/>
            </a:rPr>
            <a:t>Beispiele von Datenbanken</a:t>
          </a:r>
          <a:endParaRPr lang="en-US">
            <a:latin typeface="CaskaydiaCove NFP"/>
            <a:ea typeface="CaskaydiaCove NFP"/>
            <a:cs typeface="CaskaydiaCove NFP"/>
          </a:endParaRPr>
        </a:p>
      </dgm:t>
    </dgm:pt>
    <dgm:pt modelId="{EEEDA25C-8D71-418D-94D5-BCE18F7C0DCD}" type="parTrans" cxnId="{ED9F0493-EF30-46CD-988F-5E7598824417}">
      <dgm:prSet/>
      <dgm:spPr/>
      <dgm:t>
        <a:bodyPr/>
        <a:lstStyle/>
        <a:p>
          <a:endParaRPr lang="en-US"/>
        </a:p>
      </dgm:t>
    </dgm:pt>
    <dgm:pt modelId="{25405255-065F-4A1D-BF51-F01F0E1C8C8B}" type="sibTrans" cxnId="{ED9F0493-EF30-46CD-988F-5E7598824417}">
      <dgm:prSet/>
      <dgm:spPr/>
      <dgm:t>
        <a:bodyPr/>
        <a:lstStyle/>
        <a:p>
          <a:endParaRPr lang="en-US"/>
        </a:p>
      </dgm:t>
    </dgm:pt>
    <dgm:pt modelId="{2C2C6051-B6B1-4E61-AD1C-CB0687D8A1E7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aseline="0">
              <a:latin typeface="CaskaydiaCove NFP"/>
              <a:ea typeface="CaskaydiaCove NFP"/>
              <a:cs typeface="CaskaydiaCove NFP"/>
            </a:rPr>
            <a:t>Anwendungsbeispiel -&gt; Swift 5.5 mit UserDefaults (UIkit) / AppStorage (SwiftUI) </a:t>
          </a:r>
          <a:endParaRPr lang="en-US">
            <a:latin typeface="CaskaydiaCove NFP"/>
            <a:ea typeface="CaskaydiaCove NFP"/>
            <a:cs typeface="CaskaydiaCove NFP"/>
          </a:endParaRPr>
        </a:p>
      </dgm:t>
    </dgm:pt>
    <dgm:pt modelId="{F205F008-EA75-4927-81DB-9A8F3F65C040}" type="parTrans" cxnId="{4471F6E7-3315-47D8-BE35-269EE0E14336}">
      <dgm:prSet/>
      <dgm:spPr/>
      <dgm:t>
        <a:bodyPr/>
        <a:lstStyle/>
        <a:p>
          <a:endParaRPr lang="en-US"/>
        </a:p>
      </dgm:t>
    </dgm:pt>
    <dgm:pt modelId="{01130730-934C-40DE-BD53-5CFC66137C35}" type="sibTrans" cxnId="{4471F6E7-3315-47D8-BE35-269EE0E14336}">
      <dgm:prSet/>
      <dgm:spPr/>
      <dgm:t>
        <a:bodyPr/>
        <a:lstStyle/>
        <a:p>
          <a:endParaRPr lang="en-US"/>
        </a:p>
      </dgm:t>
    </dgm:pt>
    <dgm:pt modelId="{68EE064B-104E-4DD6-883D-6F12EEDF0731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baseline="0">
              <a:latin typeface="CaskaydiaCove NFP"/>
              <a:ea typeface="CaskaydiaCove NFP"/>
              <a:cs typeface="CaskaydiaCove NFP"/>
            </a:rPr>
            <a:t>Quiz game</a:t>
          </a:r>
          <a:endParaRPr lang="en-US">
            <a:latin typeface="CaskaydiaCove NFP"/>
            <a:ea typeface="CaskaydiaCove NFP"/>
            <a:cs typeface="CaskaydiaCove NFP"/>
          </a:endParaRPr>
        </a:p>
      </dgm:t>
    </dgm:pt>
    <dgm:pt modelId="{591C1E3C-FB5A-4E67-98F4-A0B2A824B45E}" type="parTrans" cxnId="{FE91C9BB-DBAE-4D79-B363-CB920A47E40F}">
      <dgm:prSet/>
      <dgm:spPr/>
      <dgm:t>
        <a:bodyPr/>
        <a:lstStyle/>
        <a:p>
          <a:endParaRPr lang="en-US"/>
        </a:p>
      </dgm:t>
    </dgm:pt>
    <dgm:pt modelId="{61DF6AA4-5229-407A-B291-1E28687B6763}" type="sibTrans" cxnId="{FE91C9BB-DBAE-4D79-B363-CB920A47E40F}">
      <dgm:prSet/>
      <dgm:spPr/>
      <dgm:t>
        <a:bodyPr/>
        <a:lstStyle/>
        <a:p>
          <a:endParaRPr lang="en-US"/>
        </a:p>
      </dgm:t>
    </dgm:pt>
    <dgm:pt modelId="{195BEB4E-2A00-44F5-BBD3-1DB93ADCDC0F}" type="pres">
      <dgm:prSet presAssocID="{50D13BAA-BD18-4EA3-99DC-43E12B109940}" presName="root" presStyleCnt="0">
        <dgm:presLayoutVars>
          <dgm:dir/>
          <dgm:resizeHandles val="exact"/>
        </dgm:presLayoutVars>
      </dgm:prSet>
      <dgm:spPr/>
    </dgm:pt>
    <dgm:pt modelId="{E73B6304-A2E7-4A34-B0C7-CB94A9AE994D}" type="pres">
      <dgm:prSet presAssocID="{F5D62207-13FD-4875-8E97-88A2F8F864DC}" presName="compNode" presStyleCnt="0"/>
      <dgm:spPr/>
    </dgm:pt>
    <dgm:pt modelId="{AC85AF01-AD4F-44FB-A7B8-867A74CAE494}" type="pres">
      <dgm:prSet presAssocID="{F5D62207-13FD-4875-8E97-88A2F8F864DC}" presName="bgRect" presStyleLbl="bgShp" presStyleIdx="0" presStyleCnt="5"/>
      <dgm:spPr/>
    </dgm:pt>
    <dgm:pt modelId="{79A6F105-932E-4176-8F4C-BE82EB9F63A6}" type="pres">
      <dgm:prSet presAssocID="{F5D62207-13FD-4875-8E97-88A2F8F864D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enbank"/>
        </a:ext>
      </dgm:extLst>
    </dgm:pt>
    <dgm:pt modelId="{FA2F9917-1D18-4B96-8831-FAF302BE8350}" type="pres">
      <dgm:prSet presAssocID="{F5D62207-13FD-4875-8E97-88A2F8F864DC}" presName="spaceRect" presStyleCnt="0"/>
      <dgm:spPr/>
    </dgm:pt>
    <dgm:pt modelId="{7824766E-23CE-48AE-8158-5EC356EFC819}" type="pres">
      <dgm:prSet presAssocID="{F5D62207-13FD-4875-8E97-88A2F8F864DC}" presName="parTx" presStyleLbl="revTx" presStyleIdx="0" presStyleCnt="5">
        <dgm:presLayoutVars>
          <dgm:chMax val="0"/>
          <dgm:chPref val="0"/>
        </dgm:presLayoutVars>
      </dgm:prSet>
      <dgm:spPr/>
    </dgm:pt>
    <dgm:pt modelId="{7DE10E50-FEC0-483A-9D75-31F937614CAE}" type="pres">
      <dgm:prSet presAssocID="{8895EF95-CFB0-4155-8193-25465E6D1C4D}" presName="sibTrans" presStyleCnt="0"/>
      <dgm:spPr/>
    </dgm:pt>
    <dgm:pt modelId="{7360F084-1086-4C82-9806-F7B8B0C5DA0B}" type="pres">
      <dgm:prSet presAssocID="{BE6D5DFB-9F2E-41DB-8991-73B205EE5482}" presName="compNode" presStyleCnt="0"/>
      <dgm:spPr/>
    </dgm:pt>
    <dgm:pt modelId="{56939AE9-E259-47A0-A8C1-F06CC310A756}" type="pres">
      <dgm:prSet presAssocID="{BE6D5DFB-9F2E-41DB-8991-73B205EE5482}" presName="bgRect" presStyleLbl="bgShp" presStyleIdx="1" presStyleCnt="5"/>
      <dgm:spPr/>
    </dgm:pt>
    <dgm:pt modelId="{428EAE0B-D523-4B66-B0CF-151F86EE6D4D}" type="pres">
      <dgm:prSet presAssocID="{BE6D5DFB-9F2E-41DB-8991-73B205EE548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ahnräder"/>
        </a:ext>
      </dgm:extLst>
    </dgm:pt>
    <dgm:pt modelId="{F21E5DA8-DF21-4319-A5C1-CB9CB4F2EF7E}" type="pres">
      <dgm:prSet presAssocID="{BE6D5DFB-9F2E-41DB-8991-73B205EE5482}" presName="spaceRect" presStyleCnt="0"/>
      <dgm:spPr/>
    </dgm:pt>
    <dgm:pt modelId="{C8AAFD9A-1198-412B-AFF5-88A335F29325}" type="pres">
      <dgm:prSet presAssocID="{BE6D5DFB-9F2E-41DB-8991-73B205EE5482}" presName="parTx" presStyleLbl="revTx" presStyleIdx="1" presStyleCnt="5">
        <dgm:presLayoutVars>
          <dgm:chMax val="0"/>
          <dgm:chPref val="0"/>
        </dgm:presLayoutVars>
      </dgm:prSet>
      <dgm:spPr/>
    </dgm:pt>
    <dgm:pt modelId="{EA38AD03-0BA7-4403-ACB9-7632D11DE793}" type="pres">
      <dgm:prSet presAssocID="{505F9EAF-95CD-4469-AF09-6968B5CD0893}" presName="sibTrans" presStyleCnt="0"/>
      <dgm:spPr/>
    </dgm:pt>
    <dgm:pt modelId="{E4662E29-BC18-48B7-84E2-352B71E458C7}" type="pres">
      <dgm:prSet presAssocID="{98D54775-69AC-4B57-8091-7D27C0620F12}" presName="compNode" presStyleCnt="0"/>
      <dgm:spPr/>
    </dgm:pt>
    <dgm:pt modelId="{44255294-BA2C-402D-9F71-C0EFD99443A5}" type="pres">
      <dgm:prSet presAssocID="{98D54775-69AC-4B57-8091-7D27C0620F12}" presName="bgRect" presStyleLbl="bgShp" presStyleIdx="2" presStyleCnt="5"/>
      <dgm:spPr/>
    </dgm:pt>
    <dgm:pt modelId="{9F063607-A809-4796-97E2-30112FD40FF4}" type="pres">
      <dgm:prSet presAssocID="{98D54775-69AC-4B57-8091-7D27C0620F1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kument"/>
        </a:ext>
      </dgm:extLst>
    </dgm:pt>
    <dgm:pt modelId="{B3199A3C-D40B-476D-889E-0D9DB1C0240F}" type="pres">
      <dgm:prSet presAssocID="{98D54775-69AC-4B57-8091-7D27C0620F12}" presName="spaceRect" presStyleCnt="0"/>
      <dgm:spPr/>
    </dgm:pt>
    <dgm:pt modelId="{6B697B30-65F3-4608-8466-3A84884E85BE}" type="pres">
      <dgm:prSet presAssocID="{98D54775-69AC-4B57-8091-7D27C0620F12}" presName="parTx" presStyleLbl="revTx" presStyleIdx="2" presStyleCnt="5">
        <dgm:presLayoutVars>
          <dgm:chMax val="0"/>
          <dgm:chPref val="0"/>
        </dgm:presLayoutVars>
      </dgm:prSet>
      <dgm:spPr/>
    </dgm:pt>
    <dgm:pt modelId="{916AAB46-1729-4F94-93F7-A3B0A67FE76A}" type="pres">
      <dgm:prSet presAssocID="{25405255-065F-4A1D-BF51-F01F0E1C8C8B}" presName="sibTrans" presStyleCnt="0"/>
      <dgm:spPr/>
    </dgm:pt>
    <dgm:pt modelId="{2AACC872-1F3D-4976-9DBA-2454F0EFC12E}" type="pres">
      <dgm:prSet presAssocID="{2C2C6051-B6B1-4E61-AD1C-CB0687D8A1E7}" presName="compNode" presStyleCnt="0"/>
      <dgm:spPr/>
    </dgm:pt>
    <dgm:pt modelId="{8FC65823-3777-4218-8FDF-02EFA0B70E96}" type="pres">
      <dgm:prSet presAssocID="{2C2C6051-B6B1-4E61-AD1C-CB0687D8A1E7}" presName="bgRect" presStyleLbl="bgShp" presStyleIdx="3" presStyleCnt="5"/>
      <dgm:spPr/>
    </dgm:pt>
    <dgm:pt modelId="{A439CA5F-962E-4500-A5C0-2CC5EE25C459}" type="pres">
      <dgm:prSet presAssocID="{2C2C6051-B6B1-4E61-AD1C-CB0687D8A1E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ringen"/>
        </a:ext>
      </dgm:extLst>
    </dgm:pt>
    <dgm:pt modelId="{2DDC0780-E545-4CDB-8E2D-9EAD5E017F64}" type="pres">
      <dgm:prSet presAssocID="{2C2C6051-B6B1-4E61-AD1C-CB0687D8A1E7}" presName="spaceRect" presStyleCnt="0"/>
      <dgm:spPr/>
    </dgm:pt>
    <dgm:pt modelId="{AC23398D-F726-45C9-8C81-403E3DE0517B}" type="pres">
      <dgm:prSet presAssocID="{2C2C6051-B6B1-4E61-AD1C-CB0687D8A1E7}" presName="parTx" presStyleLbl="revTx" presStyleIdx="3" presStyleCnt="5">
        <dgm:presLayoutVars>
          <dgm:chMax val="0"/>
          <dgm:chPref val="0"/>
        </dgm:presLayoutVars>
      </dgm:prSet>
      <dgm:spPr/>
    </dgm:pt>
    <dgm:pt modelId="{C0EB3A4A-0A1A-412C-999E-B77506563195}" type="pres">
      <dgm:prSet presAssocID="{01130730-934C-40DE-BD53-5CFC66137C35}" presName="sibTrans" presStyleCnt="0"/>
      <dgm:spPr/>
    </dgm:pt>
    <dgm:pt modelId="{3E4E8FDF-4D0A-48BB-9335-961DB0029C9F}" type="pres">
      <dgm:prSet presAssocID="{68EE064B-104E-4DD6-883D-6F12EEDF0731}" presName="compNode" presStyleCnt="0"/>
      <dgm:spPr/>
    </dgm:pt>
    <dgm:pt modelId="{CA42572B-E887-4594-88F7-5FF80907E045}" type="pres">
      <dgm:prSet presAssocID="{68EE064B-104E-4DD6-883D-6F12EEDF0731}" presName="bgRect" presStyleLbl="bgShp" presStyleIdx="4" presStyleCnt="5"/>
      <dgm:spPr/>
    </dgm:pt>
    <dgm:pt modelId="{F600BB43-BBE1-4FE2-8A93-E7C37E6DF00F}" type="pres">
      <dgm:prSet presAssocID="{68EE064B-104E-4DD6-883D-6F12EEDF073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FA21A9F-FFF8-4362-8982-3ED6AD527EE0}" type="pres">
      <dgm:prSet presAssocID="{68EE064B-104E-4DD6-883D-6F12EEDF0731}" presName="spaceRect" presStyleCnt="0"/>
      <dgm:spPr/>
    </dgm:pt>
    <dgm:pt modelId="{6CDCBF64-EE80-46F9-B1EB-1AE942C33696}" type="pres">
      <dgm:prSet presAssocID="{68EE064B-104E-4DD6-883D-6F12EEDF073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31B2F12-C731-435A-89DD-C79115E10C45}" srcId="{50D13BAA-BD18-4EA3-99DC-43E12B109940}" destId="{BE6D5DFB-9F2E-41DB-8991-73B205EE5482}" srcOrd="1" destOrd="0" parTransId="{D520424A-79B7-4FFD-8064-2A7C0A69D511}" sibTransId="{505F9EAF-95CD-4469-AF09-6968B5CD0893}"/>
    <dgm:cxn modelId="{7D45A720-2EC3-4D80-BD9B-D230125F3677}" type="presOf" srcId="{F5D62207-13FD-4875-8E97-88A2F8F864DC}" destId="{7824766E-23CE-48AE-8158-5EC356EFC819}" srcOrd="0" destOrd="0" presId="urn:microsoft.com/office/officeart/2018/2/layout/IconVerticalSolidList"/>
    <dgm:cxn modelId="{E0BA0322-CB5D-4E7C-B915-5F6055362AEA}" type="presOf" srcId="{BE6D5DFB-9F2E-41DB-8991-73B205EE5482}" destId="{C8AAFD9A-1198-412B-AFF5-88A335F29325}" srcOrd="0" destOrd="0" presId="urn:microsoft.com/office/officeart/2018/2/layout/IconVerticalSolidList"/>
    <dgm:cxn modelId="{AFEFF83C-2330-49A5-A0EE-A73E2CF46743}" srcId="{50D13BAA-BD18-4EA3-99DC-43E12B109940}" destId="{F5D62207-13FD-4875-8E97-88A2F8F864DC}" srcOrd="0" destOrd="0" parTransId="{0DC0A44E-51E3-4E0D-A574-4751682F6131}" sibTransId="{8895EF95-CFB0-4155-8193-25465E6D1C4D}"/>
    <dgm:cxn modelId="{ACE55A49-5EA1-47F7-A2AA-737CBB279173}" type="presOf" srcId="{2C2C6051-B6B1-4E61-AD1C-CB0687D8A1E7}" destId="{AC23398D-F726-45C9-8C81-403E3DE0517B}" srcOrd="0" destOrd="0" presId="urn:microsoft.com/office/officeart/2018/2/layout/IconVerticalSolidList"/>
    <dgm:cxn modelId="{F9DF2F92-F830-469C-B8F4-B6DCAA6EA8B8}" type="presOf" srcId="{50D13BAA-BD18-4EA3-99DC-43E12B109940}" destId="{195BEB4E-2A00-44F5-BBD3-1DB93ADCDC0F}" srcOrd="0" destOrd="0" presId="urn:microsoft.com/office/officeart/2018/2/layout/IconVerticalSolidList"/>
    <dgm:cxn modelId="{ED9F0493-EF30-46CD-988F-5E7598824417}" srcId="{50D13BAA-BD18-4EA3-99DC-43E12B109940}" destId="{98D54775-69AC-4B57-8091-7D27C0620F12}" srcOrd="2" destOrd="0" parTransId="{EEEDA25C-8D71-418D-94D5-BCE18F7C0DCD}" sibTransId="{25405255-065F-4A1D-BF51-F01F0E1C8C8B}"/>
    <dgm:cxn modelId="{FE91C9BB-DBAE-4D79-B363-CB920A47E40F}" srcId="{50D13BAA-BD18-4EA3-99DC-43E12B109940}" destId="{68EE064B-104E-4DD6-883D-6F12EEDF0731}" srcOrd="4" destOrd="0" parTransId="{591C1E3C-FB5A-4E67-98F4-A0B2A824B45E}" sibTransId="{61DF6AA4-5229-407A-B291-1E28687B6763}"/>
    <dgm:cxn modelId="{42BC23D1-59E7-4E29-BB57-81D0B16235D6}" type="presOf" srcId="{98D54775-69AC-4B57-8091-7D27C0620F12}" destId="{6B697B30-65F3-4608-8466-3A84884E85BE}" srcOrd="0" destOrd="0" presId="urn:microsoft.com/office/officeart/2018/2/layout/IconVerticalSolidList"/>
    <dgm:cxn modelId="{4471F6E7-3315-47D8-BE35-269EE0E14336}" srcId="{50D13BAA-BD18-4EA3-99DC-43E12B109940}" destId="{2C2C6051-B6B1-4E61-AD1C-CB0687D8A1E7}" srcOrd="3" destOrd="0" parTransId="{F205F008-EA75-4927-81DB-9A8F3F65C040}" sibTransId="{01130730-934C-40DE-BD53-5CFC66137C35}"/>
    <dgm:cxn modelId="{203A16EF-03CD-4874-8D05-5CC705182E5B}" type="presOf" srcId="{68EE064B-104E-4DD6-883D-6F12EEDF0731}" destId="{6CDCBF64-EE80-46F9-B1EB-1AE942C33696}" srcOrd="0" destOrd="0" presId="urn:microsoft.com/office/officeart/2018/2/layout/IconVerticalSolidList"/>
    <dgm:cxn modelId="{C7B06D9B-B3C5-40F7-BD9E-799EE300D186}" type="presParOf" srcId="{195BEB4E-2A00-44F5-BBD3-1DB93ADCDC0F}" destId="{E73B6304-A2E7-4A34-B0C7-CB94A9AE994D}" srcOrd="0" destOrd="0" presId="urn:microsoft.com/office/officeart/2018/2/layout/IconVerticalSolidList"/>
    <dgm:cxn modelId="{F14136EE-ED17-4065-9969-124C90C38AE8}" type="presParOf" srcId="{E73B6304-A2E7-4A34-B0C7-CB94A9AE994D}" destId="{AC85AF01-AD4F-44FB-A7B8-867A74CAE494}" srcOrd="0" destOrd="0" presId="urn:microsoft.com/office/officeart/2018/2/layout/IconVerticalSolidList"/>
    <dgm:cxn modelId="{60886078-F780-4467-B672-B7E162A424D8}" type="presParOf" srcId="{E73B6304-A2E7-4A34-B0C7-CB94A9AE994D}" destId="{79A6F105-932E-4176-8F4C-BE82EB9F63A6}" srcOrd="1" destOrd="0" presId="urn:microsoft.com/office/officeart/2018/2/layout/IconVerticalSolidList"/>
    <dgm:cxn modelId="{1AEBB1D5-6533-431C-8E10-C2A281742E2A}" type="presParOf" srcId="{E73B6304-A2E7-4A34-B0C7-CB94A9AE994D}" destId="{FA2F9917-1D18-4B96-8831-FAF302BE8350}" srcOrd="2" destOrd="0" presId="urn:microsoft.com/office/officeart/2018/2/layout/IconVerticalSolidList"/>
    <dgm:cxn modelId="{219C756A-CC15-485D-AA51-0A633A8F805C}" type="presParOf" srcId="{E73B6304-A2E7-4A34-B0C7-CB94A9AE994D}" destId="{7824766E-23CE-48AE-8158-5EC356EFC819}" srcOrd="3" destOrd="0" presId="urn:microsoft.com/office/officeart/2018/2/layout/IconVerticalSolidList"/>
    <dgm:cxn modelId="{FB239845-BF01-4AFC-B714-BE6B315F0AAF}" type="presParOf" srcId="{195BEB4E-2A00-44F5-BBD3-1DB93ADCDC0F}" destId="{7DE10E50-FEC0-483A-9D75-31F937614CAE}" srcOrd="1" destOrd="0" presId="urn:microsoft.com/office/officeart/2018/2/layout/IconVerticalSolidList"/>
    <dgm:cxn modelId="{064F80A2-FDB8-446F-AA1A-27D3E9601780}" type="presParOf" srcId="{195BEB4E-2A00-44F5-BBD3-1DB93ADCDC0F}" destId="{7360F084-1086-4C82-9806-F7B8B0C5DA0B}" srcOrd="2" destOrd="0" presId="urn:microsoft.com/office/officeart/2018/2/layout/IconVerticalSolidList"/>
    <dgm:cxn modelId="{09691B33-DCFC-4A02-AC8D-AC327BA8E374}" type="presParOf" srcId="{7360F084-1086-4C82-9806-F7B8B0C5DA0B}" destId="{56939AE9-E259-47A0-A8C1-F06CC310A756}" srcOrd="0" destOrd="0" presId="urn:microsoft.com/office/officeart/2018/2/layout/IconVerticalSolidList"/>
    <dgm:cxn modelId="{85DB9B4E-6C20-4FA9-BE7E-54FBB12AB908}" type="presParOf" srcId="{7360F084-1086-4C82-9806-F7B8B0C5DA0B}" destId="{428EAE0B-D523-4B66-B0CF-151F86EE6D4D}" srcOrd="1" destOrd="0" presId="urn:microsoft.com/office/officeart/2018/2/layout/IconVerticalSolidList"/>
    <dgm:cxn modelId="{A72CA55E-79A2-47B9-BE9E-77E9FF1631E8}" type="presParOf" srcId="{7360F084-1086-4C82-9806-F7B8B0C5DA0B}" destId="{F21E5DA8-DF21-4319-A5C1-CB9CB4F2EF7E}" srcOrd="2" destOrd="0" presId="urn:microsoft.com/office/officeart/2018/2/layout/IconVerticalSolidList"/>
    <dgm:cxn modelId="{3901616B-693F-4D31-8D47-7771FBB6DE42}" type="presParOf" srcId="{7360F084-1086-4C82-9806-F7B8B0C5DA0B}" destId="{C8AAFD9A-1198-412B-AFF5-88A335F29325}" srcOrd="3" destOrd="0" presId="urn:microsoft.com/office/officeart/2018/2/layout/IconVerticalSolidList"/>
    <dgm:cxn modelId="{D0E8E3B2-123A-4346-A7F3-0626C32E25B4}" type="presParOf" srcId="{195BEB4E-2A00-44F5-BBD3-1DB93ADCDC0F}" destId="{EA38AD03-0BA7-4403-ACB9-7632D11DE793}" srcOrd="3" destOrd="0" presId="urn:microsoft.com/office/officeart/2018/2/layout/IconVerticalSolidList"/>
    <dgm:cxn modelId="{1D179F74-9EF0-483D-8969-1DF1B867755D}" type="presParOf" srcId="{195BEB4E-2A00-44F5-BBD3-1DB93ADCDC0F}" destId="{E4662E29-BC18-48B7-84E2-352B71E458C7}" srcOrd="4" destOrd="0" presId="urn:microsoft.com/office/officeart/2018/2/layout/IconVerticalSolidList"/>
    <dgm:cxn modelId="{3ECFBE8B-742E-4580-ABE4-8BEC31D20614}" type="presParOf" srcId="{E4662E29-BC18-48B7-84E2-352B71E458C7}" destId="{44255294-BA2C-402D-9F71-C0EFD99443A5}" srcOrd="0" destOrd="0" presId="urn:microsoft.com/office/officeart/2018/2/layout/IconVerticalSolidList"/>
    <dgm:cxn modelId="{3D5D4A53-E872-48E3-A0D1-594B15DDA2E8}" type="presParOf" srcId="{E4662E29-BC18-48B7-84E2-352B71E458C7}" destId="{9F063607-A809-4796-97E2-30112FD40FF4}" srcOrd="1" destOrd="0" presId="urn:microsoft.com/office/officeart/2018/2/layout/IconVerticalSolidList"/>
    <dgm:cxn modelId="{9E927F90-35C4-4028-BDBA-DD083EE4DCAB}" type="presParOf" srcId="{E4662E29-BC18-48B7-84E2-352B71E458C7}" destId="{B3199A3C-D40B-476D-889E-0D9DB1C0240F}" srcOrd="2" destOrd="0" presId="urn:microsoft.com/office/officeart/2018/2/layout/IconVerticalSolidList"/>
    <dgm:cxn modelId="{4AB70514-3D9E-4173-A905-7E67520875DB}" type="presParOf" srcId="{E4662E29-BC18-48B7-84E2-352B71E458C7}" destId="{6B697B30-65F3-4608-8466-3A84884E85BE}" srcOrd="3" destOrd="0" presId="urn:microsoft.com/office/officeart/2018/2/layout/IconVerticalSolidList"/>
    <dgm:cxn modelId="{01D8459D-9457-482F-BD01-2B80062DB07C}" type="presParOf" srcId="{195BEB4E-2A00-44F5-BBD3-1DB93ADCDC0F}" destId="{916AAB46-1729-4F94-93F7-A3B0A67FE76A}" srcOrd="5" destOrd="0" presId="urn:microsoft.com/office/officeart/2018/2/layout/IconVerticalSolidList"/>
    <dgm:cxn modelId="{36CC90FD-EE79-4C9C-97A5-7CD12A75AE54}" type="presParOf" srcId="{195BEB4E-2A00-44F5-BBD3-1DB93ADCDC0F}" destId="{2AACC872-1F3D-4976-9DBA-2454F0EFC12E}" srcOrd="6" destOrd="0" presId="urn:microsoft.com/office/officeart/2018/2/layout/IconVerticalSolidList"/>
    <dgm:cxn modelId="{948E41C1-5034-43A9-B54F-DD9572877A11}" type="presParOf" srcId="{2AACC872-1F3D-4976-9DBA-2454F0EFC12E}" destId="{8FC65823-3777-4218-8FDF-02EFA0B70E96}" srcOrd="0" destOrd="0" presId="urn:microsoft.com/office/officeart/2018/2/layout/IconVerticalSolidList"/>
    <dgm:cxn modelId="{27EDDA31-334C-40F0-94BA-B8A1F9F6419C}" type="presParOf" srcId="{2AACC872-1F3D-4976-9DBA-2454F0EFC12E}" destId="{A439CA5F-962E-4500-A5C0-2CC5EE25C459}" srcOrd="1" destOrd="0" presId="urn:microsoft.com/office/officeart/2018/2/layout/IconVerticalSolidList"/>
    <dgm:cxn modelId="{38E56C97-E1DE-4229-A49A-512A794CB4E2}" type="presParOf" srcId="{2AACC872-1F3D-4976-9DBA-2454F0EFC12E}" destId="{2DDC0780-E545-4CDB-8E2D-9EAD5E017F64}" srcOrd="2" destOrd="0" presId="urn:microsoft.com/office/officeart/2018/2/layout/IconVerticalSolidList"/>
    <dgm:cxn modelId="{7FA9A251-B82F-44E4-AB74-D99C739E77FE}" type="presParOf" srcId="{2AACC872-1F3D-4976-9DBA-2454F0EFC12E}" destId="{AC23398D-F726-45C9-8C81-403E3DE0517B}" srcOrd="3" destOrd="0" presId="urn:microsoft.com/office/officeart/2018/2/layout/IconVerticalSolidList"/>
    <dgm:cxn modelId="{5BFCD2D3-A019-41AE-9C33-F3A992140B61}" type="presParOf" srcId="{195BEB4E-2A00-44F5-BBD3-1DB93ADCDC0F}" destId="{C0EB3A4A-0A1A-412C-999E-B77506563195}" srcOrd="7" destOrd="0" presId="urn:microsoft.com/office/officeart/2018/2/layout/IconVerticalSolidList"/>
    <dgm:cxn modelId="{41BCAA19-BF3C-44D7-AFFB-27717AE56FAD}" type="presParOf" srcId="{195BEB4E-2A00-44F5-BBD3-1DB93ADCDC0F}" destId="{3E4E8FDF-4D0A-48BB-9335-961DB0029C9F}" srcOrd="8" destOrd="0" presId="urn:microsoft.com/office/officeart/2018/2/layout/IconVerticalSolidList"/>
    <dgm:cxn modelId="{49CAB281-4ED9-4C4E-9153-FFA775D78C2D}" type="presParOf" srcId="{3E4E8FDF-4D0A-48BB-9335-961DB0029C9F}" destId="{CA42572B-E887-4594-88F7-5FF80907E045}" srcOrd="0" destOrd="0" presId="urn:microsoft.com/office/officeart/2018/2/layout/IconVerticalSolidList"/>
    <dgm:cxn modelId="{DE2BCFBA-C635-4B56-8AC7-2AACF18B6D5D}" type="presParOf" srcId="{3E4E8FDF-4D0A-48BB-9335-961DB0029C9F}" destId="{F600BB43-BBE1-4FE2-8A93-E7C37E6DF00F}" srcOrd="1" destOrd="0" presId="urn:microsoft.com/office/officeart/2018/2/layout/IconVerticalSolidList"/>
    <dgm:cxn modelId="{91B868D7-B58E-4E99-A799-E4CBEF0A4C11}" type="presParOf" srcId="{3E4E8FDF-4D0A-48BB-9335-961DB0029C9F}" destId="{5FA21A9F-FFF8-4362-8982-3ED6AD527EE0}" srcOrd="2" destOrd="0" presId="urn:microsoft.com/office/officeart/2018/2/layout/IconVerticalSolidList"/>
    <dgm:cxn modelId="{D55123D0-E831-412C-A595-DE56B56044AC}" type="presParOf" srcId="{3E4E8FDF-4D0A-48BB-9335-961DB0029C9F}" destId="{6CDCBF64-EE80-46F9-B1EB-1AE942C3369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85AF01-AD4F-44FB-A7B8-867A74CAE494}">
      <dsp:nvSpPr>
        <dsp:cNvPr id="0" name=""/>
        <dsp:cNvSpPr/>
      </dsp:nvSpPr>
      <dsp:spPr>
        <a:xfrm>
          <a:off x="0" y="4219"/>
          <a:ext cx="6900862" cy="8987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A6F105-932E-4176-8F4C-BE82EB9F63A6}">
      <dsp:nvSpPr>
        <dsp:cNvPr id="0" name=""/>
        <dsp:cNvSpPr/>
      </dsp:nvSpPr>
      <dsp:spPr>
        <a:xfrm>
          <a:off x="271858" y="206428"/>
          <a:ext cx="494288" cy="4942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24766E-23CE-48AE-8158-5EC356EFC819}">
      <dsp:nvSpPr>
        <dsp:cNvPr id="0" name=""/>
        <dsp:cNvSpPr/>
      </dsp:nvSpPr>
      <dsp:spPr>
        <a:xfrm>
          <a:off x="1038005" y="4219"/>
          <a:ext cx="5862856" cy="898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113" tIns="95113" rIns="95113" bIns="95113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baseline="0">
              <a:latin typeface="CaskaydiaCove NFP"/>
              <a:ea typeface="CaskaydiaCove NFP"/>
              <a:cs typeface="CaskaydiaCove NFP"/>
            </a:rPr>
            <a:t>Grundlagen – Was ist eine Datenbank</a:t>
          </a:r>
          <a:endParaRPr lang="en-US" sz="1700" kern="1200">
            <a:latin typeface="CaskaydiaCove NFP"/>
            <a:ea typeface="CaskaydiaCove NFP"/>
            <a:cs typeface="CaskaydiaCove NFP"/>
          </a:endParaRPr>
        </a:p>
      </dsp:txBody>
      <dsp:txXfrm>
        <a:off x="1038005" y="4219"/>
        <a:ext cx="5862856" cy="898705"/>
      </dsp:txXfrm>
    </dsp:sp>
    <dsp:sp modelId="{56939AE9-E259-47A0-A8C1-F06CC310A756}">
      <dsp:nvSpPr>
        <dsp:cNvPr id="0" name=""/>
        <dsp:cNvSpPr/>
      </dsp:nvSpPr>
      <dsp:spPr>
        <a:xfrm>
          <a:off x="0" y="1127601"/>
          <a:ext cx="6900862" cy="8987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8EAE0B-D523-4B66-B0CF-151F86EE6D4D}">
      <dsp:nvSpPr>
        <dsp:cNvPr id="0" name=""/>
        <dsp:cNvSpPr/>
      </dsp:nvSpPr>
      <dsp:spPr>
        <a:xfrm>
          <a:off x="271858" y="1329810"/>
          <a:ext cx="494288" cy="4942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AAFD9A-1198-412B-AFF5-88A335F29325}">
      <dsp:nvSpPr>
        <dsp:cNvPr id="0" name=""/>
        <dsp:cNvSpPr/>
      </dsp:nvSpPr>
      <dsp:spPr>
        <a:xfrm>
          <a:off x="1038005" y="1127601"/>
          <a:ext cx="5862856" cy="898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113" tIns="95113" rIns="95113" bIns="95113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baseline="0">
              <a:latin typeface="CaskaydiaCove NFP"/>
              <a:ea typeface="CaskaydiaCove NFP"/>
              <a:cs typeface="CaskaydiaCove NFP"/>
            </a:rPr>
            <a:t>Modelle von Datenbanken</a:t>
          </a:r>
          <a:endParaRPr lang="en-US" sz="1700" kern="1200">
            <a:latin typeface="CaskaydiaCove NFP"/>
            <a:ea typeface="CaskaydiaCove NFP"/>
            <a:cs typeface="CaskaydiaCove NFP"/>
          </a:endParaRPr>
        </a:p>
      </dsp:txBody>
      <dsp:txXfrm>
        <a:off x="1038005" y="1127601"/>
        <a:ext cx="5862856" cy="898705"/>
      </dsp:txXfrm>
    </dsp:sp>
    <dsp:sp modelId="{44255294-BA2C-402D-9F71-C0EFD99443A5}">
      <dsp:nvSpPr>
        <dsp:cNvPr id="0" name=""/>
        <dsp:cNvSpPr/>
      </dsp:nvSpPr>
      <dsp:spPr>
        <a:xfrm>
          <a:off x="0" y="2250984"/>
          <a:ext cx="6900862" cy="8987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063607-A809-4796-97E2-30112FD40FF4}">
      <dsp:nvSpPr>
        <dsp:cNvPr id="0" name=""/>
        <dsp:cNvSpPr/>
      </dsp:nvSpPr>
      <dsp:spPr>
        <a:xfrm>
          <a:off x="271858" y="2453192"/>
          <a:ext cx="494288" cy="4942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97B30-65F3-4608-8466-3A84884E85BE}">
      <dsp:nvSpPr>
        <dsp:cNvPr id="0" name=""/>
        <dsp:cNvSpPr/>
      </dsp:nvSpPr>
      <dsp:spPr>
        <a:xfrm>
          <a:off x="1038005" y="2250984"/>
          <a:ext cx="5862856" cy="898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113" tIns="95113" rIns="95113" bIns="95113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baseline="0">
              <a:latin typeface="CaskaydiaCove NFP"/>
              <a:ea typeface="CaskaydiaCove NFP"/>
              <a:cs typeface="CaskaydiaCove NFP"/>
            </a:rPr>
            <a:t>Beispiele von Datenbanken</a:t>
          </a:r>
          <a:endParaRPr lang="en-US" sz="1700" kern="1200">
            <a:latin typeface="CaskaydiaCove NFP"/>
            <a:ea typeface="CaskaydiaCove NFP"/>
            <a:cs typeface="CaskaydiaCove NFP"/>
          </a:endParaRPr>
        </a:p>
      </dsp:txBody>
      <dsp:txXfrm>
        <a:off x="1038005" y="2250984"/>
        <a:ext cx="5862856" cy="898705"/>
      </dsp:txXfrm>
    </dsp:sp>
    <dsp:sp modelId="{8FC65823-3777-4218-8FDF-02EFA0B70E96}">
      <dsp:nvSpPr>
        <dsp:cNvPr id="0" name=""/>
        <dsp:cNvSpPr/>
      </dsp:nvSpPr>
      <dsp:spPr>
        <a:xfrm>
          <a:off x="0" y="3374366"/>
          <a:ext cx="6900862" cy="8987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39CA5F-962E-4500-A5C0-2CC5EE25C459}">
      <dsp:nvSpPr>
        <dsp:cNvPr id="0" name=""/>
        <dsp:cNvSpPr/>
      </dsp:nvSpPr>
      <dsp:spPr>
        <a:xfrm>
          <a:off x="271858" y="3576575"/>
          <a:ext cx="494288" cy="4942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23398D-F726-45C9-8C81-403E3DE0517B}">
      <dsp:nvSpPr>
        <dsp:cNvPr id="0" name=""/>
        <dsp:cNvSpPr/>
      </dsp:nvSpPr>
      <dsp:spPr>
        <a:xfrm>
          <a:off x="1038005" y="3374366"/>
          <a:ext cx="5862856" cy="898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113" tIns="95113" rIns="95113" bIns="95113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baseline="0">
              <a:latin typeface="CaskaydiaCove NFP"/>
              <a:ea typeface="CaskaydiaCove NFP"/>
              <a:cs typeface="CaskaydiaCove NFP"/>
            </a:rPr>
            <a:t>Anwendungsbeispiel -&gt; Swift 5.5 mit UserDefaults (UIkit) / AppStorage (SwiftUI) </a:t>
          </a:r>
          <a:endParaRPr lang="en-US" sz="1700" kern="1200">
            <a:latin typeface="CaskaydiaCove NFP"/>
            <a:ea typeface="CaskaydiaCove NFP"/>
            <a:cs typeface="CaskaydiaCove NFP"/>
          </a:endParaRPr>
        </a:p>
      </dsp:txBody>
      <dsp:txXfrm>
        <a:off x="1038005" y="3374366"/>
        <a:ext cx="5862856" cy="898705"/>
      </dsp:txXfrm>
    </dsp:sp>
    <dsp:sp modelId="{CA42572B-E887-4594-88F7-5FF80907E045}">
      <dsp:nvSpPr>
        <dsp:cNvPr id="0" name=""/>
        <dsp:cNvSpPr/>
      </dsp:nvSpPr>
      <dsp:spPr>
        <a:xfrm>
          <a:off x="0" y="4497748"/>
          <a:ext cx="6900862" cy="8987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00BB43-BBE1-4FE2-8A93-E7C37E6DF00F}">
      <dsp:nvSpPr>
        <dsp:cNvPr id="0" name=""/>
        <dsp:cNvSpPr/>
      </dsp:nvSpPr>
      <dsp:spPr>
        <a:xfrm>
          <a:off x="271858" y="4699957"/>
          <a:ext cx="494288" cy="49428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DCBF64-EE80-46F9-B1EB-1AE942C33696}">
      <dsp:nvSpPr>
        <dsp:cNvPr id="0" name=""/>
        <dsp:cNvSpPr/>
      </dsp:nvSpPr>
      <dsp:spPr>
        <a:xfrm>
          <a:off x="1038005" y="4497748"/>
          <a:ext cx="5862856" cy="898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113" tIns="95113" rIns="95113" bIns="95113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baseline="0">
              <a:latin typeface="CaskaydiaCove NFP"/>
              <a:ea typeface="CaskaydiaCove NFP"/>
              <a:cs typeface="CaskaydiaCove NFP"/>
            </a:rPr>
            <a:t>Quiz game</a:t>
          </a:r>
          <a:endParaRPr lang="en-US" sz="1700" kern="1200">
            <a:latin typeface="CaskaydiaCove NFP"/>
            <a:ea typeface="CaskaydiaCove NFP"/>
            <a:cs typeface="CaskaydiaCove NFP"/>
          </a:endParaRPr>
        </a:p>
      </dsp:txBody>
      <dsp:txXfrm>
        <a:off x="1038005" y="4497748"/>
        <a:ext cx="5862856" cy="8987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C4AC9D-543D-394B-9F0A-F004BD2D8C9E}" type="datetimeFigureOut">
              <a:rPr lang="de-DE" smtClean="0"/>
              <a:t>05.09.23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87D5A-58A0-944E-B9D6-F4CD843721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7517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cap="all" spc="-1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7C6C9942-A37D-AF42-8572-C0C33E787C34}" type="datetime2">
              <a:rPr lang="de-DE" smtClean="0"/>
              <a:t>Dienstag, 5. September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/>
              <a:t>Rahman, Karim; Aps, Fabian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17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9EB13E01-DB43-704F-B1DA-84EB3BB4DB5F}" type="datetime2">
              <a:rPr lang="de-DE" smtClean="0"/>
              <a:t>Dienstag, 5. September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Rahman, Karim; Aps, Fabian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449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2391164-CDE7-7942-9A3F-3ECB77ED5A70}" type="datetime2">
              <a:rPr lang="de-DE" smtClean="0"/>
              <a:t>Dienstag, 5. September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Rahman, Karim; Aps, Fabian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181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903C4B8E-49A8-0149-934B-1BF3649B2D2F}" type="datetime2">
              <a:rPr lang="de-DE" smtClean="0"/>
              <a:t>Dienstag, 5. September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/>
              <a:t>Rahman, Karim; Aps, Fabian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47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8413BD-2B29-0548-ACFE-798C9F206258}" type="datetime2">
              <a:rPr lang="de-DE" smtClean="0"/>
              <a:t>Dienstag, 5. September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/>
              <a:t>Rahman, Karim; Aps, Fabian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887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FB5BEC41-C624-8549-8E84-0C9B4BE20BD1}" type="datetime2">
              <a:rPr lang="de-DE" smtClean="0"/>
              <a:t>Dienstag, 5. September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Rahman, Karim; Aps, Fabian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510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6EBF6F7-B7C1-9240-81EC-C7785CCFEBDA}" type="datetime2">
              <a:rPr lang="de-DE" smtClean="0"/>
              <a:t>Dienstag, 5. September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Rahman, Karim; Aps, Fabian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706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FD898E6-78B4-5C42-9AA5-E40772B53526}" type="datetime2">
              <a:rPr lang="de-DE" smtClean="0"/>
              <a:t>Dienstag, 5. September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Rahman, Karim; Aps, Fabian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39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9BEFC45F-FEF2-2D47-B878-D49144717A20}" type="datetime2">
              <a:rPr lang="de-DE" smtClean="0"/>
              <a:t>Dienstag, 5. September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Rahman, Karim; Aps, Fabian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304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7199FBF3-E4F7-2044-AD85-98F54A3F2FAC}" type="datetime2">
              <a:rPr lang="de-DE" smtClean="0"/>
              <a:t>Dienstag, 5. September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Rahman, Karim; Aps, Fabian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863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3981036-5118-E94C-9407-CAE2BCE4DC2D}" type="datetime2">
              <a:rPr lang="de-DE" smtClean="0"/>
              <a:t>Dienstag, 5. September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Rahman, Karim; Aps, Fabian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562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D85631EF-7012-4D44-8F5D-C22B36ADD504}" type="datetime2">
              <a:rPr lang="de-DE" smtClean="0"/>
              <a:t>Dienstag, 5. September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Rahman, Karim; Aps, Fabian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1471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88000"/>
        </a:lnSpc>
        <a:spcBef>
          <a:spcPct val="0"/>
        </a:spcBef>
        <a:buNone/>
        <a:defRPr sz="4400" kern="1200" cap="none" spc="4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entwickler.de/datenbanken/grundkurs-datenbanken-den-uberblick-behalten" TargetMode="External"/><Relationship Id="rId13" Type="http://schemas.openxmlformats.org/officeDocument/2006/relationships/hyperlink" Target="https://www.lucidchart.com/pages/de/was-ist-ein-datenbankmodell" TargetMode="External"/><Relationship Id="rId3" Type="http://schemas.openxmlformats.org/officeDocument/2006/relationships/hyperlink" Target="https://de.wikipedia.org/wiki/NoSQL" TargetMode="External"/><Relationship Id="rId7" Type="http://schemas.openxmlformats.org/officeDocument/2006/relationships/hyperlink" Target="https://www.it-daily.net/it-management/business-software/fuenf-trends-machen-nosql-datenbanken-unverzichtbar" TargetMode="External"/><Relationship Id="rId12" Type="http://schemas.openxmlformats.org/officeDocument/2006/relationships/hyperlink" Target="https://chat.openai.com/" TargetMode="External"/><Relationship Id="rId2" Type="http://schemas.openxmlformats.org/officeDocument/2006/relationships/hyperlink" Target="https://johannajochem.wordpress.com/bekannte-datenbanken-im-vergleich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quora.com/What-is-the-difference-between-Java-and-SQL" TargetMode="External"/><Relationship Id="rId11" Type="http://schemas.openxmlformats.org/officeDocument/2006/relationships/hyperlink" Target="https://carbon.now.sh/" TargetMode="External"/><Relationship Id="rId5" Type="http://schemas.openxmlformats.org/officeDocument/2006/relationships/hyperlink" Target="https://simpleclub.com/lessons/informatik-sql-grundlagen" TargetMode="External"/><Relationship Id="rId10" Type="http://schemas.openxmlformats.org/officeDocument/2006/relationships/hyperlink" Target="https://www.computerweekly.com/de/definition/Cloud-Datenbank" TargetMode="External"/><Relationship Id="rId4" Type="http://schemas.openxmlformats.org/officeDocument/2006/relationships/hyperlink" Target="https://www.talend.com/de/resources/sql-vs-nosql/" TargetMode="External"/><Relationship Id="rId9" Type="http://schemas.openxmlformats.org/officeDocument/2006/relationships/hyperlink" Target="https://www.webtechnologien.com/backend-tutorials/mysql/einf%C3%BChrun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intergrund">
            <a:extLst>
              <a:ext uri="{FF2B5EF4-FFF2-40B4-BE49-F238E27FC236}">
                <a16:creationId xmlns:a16="http://schemas.microsoft.com/office/drawing/2014/main" id="{68E68785-5B02-A401-7D14-29C21D6AEDFC}"/>
              </a:ext>
            </a:extLst>
          </p:cNvPr>
          <p:cNvSpPr/>
          <p:nvPr/>
        </p:nvSpPr>
        <p:spPr>
          <a:xfrm>
            <a:off x="0" y="914"/>
            <a:ext cx="12226931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CCA99E6F-788B-40C0-3C89-8426D5223E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00" y="720000"/>
            <a:ext cx="6888168" cy="2804400"/>
          </a:xfrm>
        </p:spPr>
        <p:txBody>
          <a:bodyPr>
            <a:normAutofit/>
          </a:bodyPr>
          <a:lstStyle/>
          <a:p>
            <a:r>
              <a:rPr lang="de-DE" sz="4800" b="1" dirty="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Datenbankenmodelle</a:t>
            </a:r>
          </a:p>
        </p:txBody>
      </p:sp>
      <p:sp>
        <p:nvSpPr>
          <p:cNvPr id="12" name="Form">
            <a:extLst>
              <a:ext uri="{FF2B5EF4-FFF2-40B4-BE49-F238E27FC236}">
                <a16:creationId xmlns:a16="http://schemas.microsoft.com/office/drawing/2014/main" id="{DC6009D2-E454-A68F-82D8-5AB71B4CCA1E}"/>
              </a:ext>
            </a:extLst>
          </p:cNvPr>
          <p:cNvSpPr/>
          <p:nvPr/>
        </p:nvSpPr>
        <p:spPr>
          <a:xfrm>
            <a:off x="6456040" y="924"/>
            <a:ext cx="5766617" cy="6857076"/>
          </a:xfrm>
          <a:custGeom>
            <a:avLst/>
            <a:gdLst>
              <a:gd name="connsiteX0" fmla="*/ 597436 w 5662039"/>
              <a:gd name="connsiteY0" fmla="*/ 0 h 6857076"/>
              <a:gd name="connsiteX1" fmla="*/ 5662039 w 5662039"/>
              <a:gd name="connsiteY1" fmla="*/ 0 h 6857076"/>
              <a:gd name="connsiteX2" fmla="*/ 5662039 w 5662039"/>
              <a:gd name="connsiteY2" fmla="*/ 6857076 h 6857076"/>
              <a:gd name="connsiteX3" fmla="*/ 0 w 5662039"/>
              <a:gd name="connsiteY3" fmla="*/ 6857076 h 6857076"/>
              <a:gd name="connsiteX4" fmla="*/ 78061 w 5662039"/>
              <a:gd name="connsiteY4" fmla="*/ 6777428 h 6857076"/>
              <a:gd name="connsiteX5" fmla="*/ 671328 w 5662039"/>
              <a:gd name="connsiteY5" fmla="*/ 5969308 h 6857076"/>
              <a:gd name="connsiteX6" fmla="*/ 1216667 w 5662039"/>
              <a:gd name="connsiteY6" fmla="*/ 4515613 h 6857076"/>
              <a:gd name="connsiteX7" fmla="*/ 1398445 w 5662039"/>
              <a:gd name="connsiteY7" fmla="*/ 3061918 h 6857076"/>
              <a:gd name="connsiteX8" fmla="*/ 772159 w 5662039"/>
              <a:gd name="connsiteY8" fmla="*/ 279455 h 685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62039" h="6857076">
                <a:moveTo>
                  <a:pt x="597436" y="0"/>
                </a:moveTo>
                <a:lnTo>
                  <a:pt x="5662039" y="0"/>
                </a:lnTo>
                <a:lnTo>
                  <a:pt x="5662039" y="6857076"/>
                </a:lnTo>
                <a:lnTo>
                  <a:pt x="0" y="6857076"/>
                </a:lnTo>
                <a:lnTo>
                  <a:pt x="78061" y="6777428"/>
                </a:lnTo>
                <a:cubicBezTo>
                  <a:pt x="290728" y="6544256"/>
                  <a:pt x="489549" y="6275946"/>
                  <a:pt x="671328" y="5969308"/>
                </a:cubicBezTo>
                <a:cubicBezTo>
                  <a:pt x="913701" y="5515028"/>
                  <a:pt x="1065184" y="5030463"/>
                  <a:pt x="1216667" y="4515613"/>
                </a:cubicBezTo>
                <a:cubicBezTo>
                  <a:pt x="1337852" y="3970477"/>
                  <a:pt x="1398445" y="3516198"/>
                  <a:pt x="1398445" y="3061918"/>
                </a:cubicBezTo>
                <a:cubicBezTo>
                  <a:pt x="1398445" y="1948933"/>
                  <a:pt x="1189684" y="1021446"/>
                  <a:pt x="772159" y="279455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6" name="Datum">
            <a:extLst>
              <a:ext uri="{FF2B5EF4-FFF2-40B4-BE49-F238E27FC236}">
                <a16:creationId xmlns:a16="http://schemas.microsoft.com/office/drawing/2014/main" id="{3AF3B579-5FB9-5B53-8899-9BB3EE4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D7FE-2601-EC42-B3CE-BAE88166D2E4}" type="datetime2">
              <a:rPr lang="de-DE" smtClean="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Dienstag, 5. September 2023</a:t>
            </a:fld>
            <a:endParaRPr lang="en-US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7" name="Author">
            <a:extLst>
              <a:ext uri="{FF2B5EF4-FFF2-40B4-BE49-F238E27FC236}">
                <a16:creationId xmlns:a16="http://schemas.microsoft.com/office/drawing/2014/main" id="{75289014-D166-4077-D4BB-C5403A52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Rahman, Karim; Aps, Fabian - https://ita12docoszimt.serveblog.net</a:t>
            </a:r>
          </a:p>
        </p:txBody>
      </p:sp>
      <p:sp>
        <p:nvSpPr>
          <p:cNvPr id="8" name="Fohlinnummer">
            <a:extLst>
              <a:ext uri="{FF2B5EF4-FFF2-40B4-BE49-F238E27FC236}">
                <a16:creationId xmlns:a16="http://schemas.microsoft.com/office/drawing/2014/main" id="{9E0A5F61-4DCE-113B-2AE2-E785C5D70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1</a:t>
            </a:fld>
            <a:endParaRPr lang="en-US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594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intergrund">
            <a:extLst>
              <a:ext uri="{FF2B5EF4-FFF2-40B4-BE49-F238E27FC236}">
                <a16:creationId xmlns:a16="http://schemas.microsoft.com/office/drawing/2014/main" id="{8251AE07-44E1-A9F3-E03C-BC2ED1414BEC}"/>
              </a:ext>
            </a:extLst>
          </p:cNvPr>
          <p:cNvSpPr/>
          <p:nvPr/>
        </p:nvSpPr>
        <p:spPr>
          <a:xfrm>
            <a:off x="0" y="914"/>
            <a:ext cx="12226931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11CA4085-4479-1DEA-B2A1-387EF1EE7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Hierarchische Datenbanken</a:t>
            </a:r>
          </a:p>
        </p:txBody>
      </p:sp>
      <p:pic>
        <p:nvPicPr>
          <p:cNvPr id="10" name="Diagramm" descr="Ein Bild, das Screenshot, Diagramm, Schwarz, Reihe enthält.&#10;&#10;Automatisch generierte Beschreibung">
            <a:extLst>
              <a:ext uri="{FF2B5EF4-FFF2-40B4-BE49-F238E27FC236}">
                <a16:creationId xmlns:a16="http://schemas.microsoft.com/office/drawing/2014/main" id="{89B6E9C5-9377-C38F-2C57-D512608EE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2003" y="2578758"/>
            <a:ext cx="4329598" cy="2186607"/>
          </a:xfrm>
        </p:spPr>
      </p:pic>
      <p:sp>
        <p:nvSpPr>
          <p:cNvPr id="4" name="Datum">
            <a:extLst>
              <a:ext uri="{FF2B5EF4-FFF2-40B4-BE49-F238E27FC236}">
                <a16:creationId xmlns:a16="http://schemas.microsoft.com/office/drawing/2014/main" id="{35E3D1B1-7869-3761-CB4A-FF224A37A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C4B8E-49A8-0149-934B-1BF3649B2D2F}" type="datetime2">
              <a:rPr lang="de-DE" smtClean="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Dienstag, 5. September 2023</a:t>
            </a:fld>
            <a:endParaRPr lang="en-US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5" name="Author">
            <a:extLst>
              <a:ext uri="{FF2B5EF4-FFF2-40B4-BE49-F238E27FC236}">
                <a16:creationId xmlns:a16="http://schemas.microsoft.com/office/drawing/2014/main" id="{F343D6CA-8EBE-01EB-68A8-2544A47E6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Rahman, Karim; Aps, Fabian </a:t>
            </a:r>
            <a:r>
              <a:rPr lang="en-US">
                <a:solidFill>
                  <a:schemeClr val="accent6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- https://ita12docoszimt.serveblog.net</a:t>
            </a:r>
            <a:endParaRPr lang="en-US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6" name="Foliennummer">
            <a:extLst>
              <a:ext uri="{FF2B5EF4-FFF2-40B4-BE49-F238E27FC236}">
                <a16:creationId xmlns:a16="http://schemas.microsoft.com/office/drawing/2014/main" id="{677F666E-4BC7-53CA-A471-216BF7D21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10</a:t>
            </a:fld>
            <a:endParaRPr lang="en-US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graphicFrame>
        <p:nvGraphicFramePr>
          <p:cNvPr id="8" name="Tabelle">
            <a:extLst>
              <a:ext uri="{FF2B5EF4-FFF2-40B4-BE49-F238E27FC236}">
                <a16:creationId xmlns:a16="http://schemas.microsoft.com/office/drawing/2014/main" id="{BD045E51-7EF6-1A67-B027-ACA77AF69F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376467"/>
              </p:ext>
            </p:extLst>
          </p:nvPr>
        </p:nvGraphicFramePr>
        <p:xfrm>
          <a:off x="716978" y="1977428"/>
          <a:ext cx="7184947" cy="37914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92089">
                  <a:extLst>
                    <a:ext uri="{9D8B030D-6E8A-4147-A177-3AD203B41FA5}">
                      <a16:colId xmlns:a16="http://schemas.microsoft.com/office/drawing/2014/main" val="1120376844"/>
                    </a:ext>
                  </a:extLst>
                </a:gridCol>
                <a:gridCol w="3592858">
                  <a:extLst>
                    <a:ext uri="{9D8B030D-6E8A-4147-A177-3AD203B41FA5}">
                      <a16:colId xmlns:a16="http://schemas.microsoft.com/office/drawing/2014/main" val="50724578"/>
                    </a:ext>
                  </a:extLst>
                </a:gridCol>
              </a:tblGrid>
              <a:tr h="40407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800" kern="100">
                          <a:effectLst/>
                          <a:latin typeface="CaskaydiaCove NFP"/>
                          <a:ea typeface="CaskaydiaCove NFP"/>
                          <a:cs typeface="CaskaydiaCove NFP"/>
                        </a:rPr>
                        <a:t>Vorteile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800" kern="100">
                          <a:effectLst/>
                          <a:latin typeface="CaskaydiaCove NFP"/>
                          <a:ea typeface="CaskaydiaCove NFP"/>
                          <a:cs typeface="CaskaydiaCove NFP"/>
                        </a:rPr>
                        <a:t>Nachteile</a:t>
                      </a: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181286"/>
                  </a:ext>
                </a:extLst>
              </a:tr>
              <a:tr h="338733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800" b="0" kern="100" dirty="0">
                          <a:solidFill>
                            <a:schemeClr val="tx1"/>
                          </a:solidFill>
                          <a:effectLst/>
                          <a:latin typeface="CaskaydiaCove NFP"/>
                          <a:ea typeface="CaskaydiaCove NFP"/>
                          <a:cs typeface="CaskaydiaCove NFP"/>
                        </a:rPr>
                        <a:t>- übersichtliche Struktur</a:t>
                      </a:r>
                      <a:br>
                        <a:rPr lang="de-DE" sz="1800" b="0" kern="100" dirty="0">
                          <a:solidFill>
                            <a:srgbClr val="FFFFFF"/>
                          </a:solidFill>
                          <a:effectLst/>
                          <a:latin typeface="CaskaydiaCove NFP"/>
                          <a:ea typeface="CaskaydiaCove NFP"/>
                          <a:cs typeface="CaskaydiaCove NFP"/>
                        </a:rPr>
                      </a:br>
                      <a:r>
                        <a:rPr lang="de-DE" sz="1800" b="0" kern="100" dirty="0">
                          <a:solidFill>
                            <a:schemeClr val="tx1"/>
                          </a:solidFill>
                          <a:effectLst/>
                          <a:latin typeface="CaskaydiaCove NFP"/>
                          <a:ea typeface="CaskaydiaCove NFP"/>
                          <a:cs typeface="CaskaydiaCove NFP"/>
                        </a:rPr>
                        <a:t>- technisch simpel</a:t>
                      </a:r>
                      <a:br>
                        <a:rPr lang="de-DE" sz="1800" b="0" kern="100" dirty="0">
                          <a:solidFill>
                            <a:srgbClr val="FFFFFF"/>
                          </a:solidFill>
                          <a:effectLst/>
                          <a:latin typeface="CaskaydiaCove NFP"/>
                          <a:ea typeface="CaskaydiaCove NFP"/>
                          <a:cs typeface="CaskaydiaCove NFP"/>
                        </a:rPr>
                      </a:br>
                      <a:r>
                        <a:rPr lang="de-DE" sz="1800" b="0" kern="100" dirty="0">
                          <a:solidFill>
                            <a:schemeClr val="tx1"/>
                          </a:solidFill>
                          <a:effectLst/>
                          <a:latin typeface="CaskaydiaCove NFP"/>
                          <a:ea typeface="CaskaydiaCove NFP"/>
                          <a:cs typeface="CaskaydiaCove NFP"/>
                        </a:rPr>
                        <a:t>- Extrem schneller Lesezugriff</a:t>
                      </a:r>
                      <a:br>
                        <a:rPr lang="de-DE" sz="1800" b="0" kern="100" dirty="0">
                          <a:solidFill>
                            <a:srgbClr val="FFFFFF"/>
                          </a:solidFill>
                          <a:effectLst/>
                          <a:latin typeface="CaskaydiaCove NFP"/>
                          <a:ea typeface="CaskaydiaCove NFP"/>
                          <a:cs typeface="CaskaydiaCove NFP"/>
                        </a:rPr>
                      </a:br>
                      <a:r>
                        <a:rPr lang="de-DE" sz="1800" b="0" kern="100" dirty="0">
                          <a:solidFill>
                            <a:schemeClr val="tx1"/>
                          </a:solidFill>
                          <a:effectLst/>
                          <a:latin typeface="CaskaydiaCove NFP"/>
                          <a:ea typeface="CaskaydiaCove NFP"/>
                          <a:cs typeface="CaskaydiaCove NFP"/>
                        </a:rPr>
                        <a:t>- auch für große Datenmengen geeignet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de-FR" sz="1800" kern="100" dirty="0">
                        <a:solidFill>
                          <a:schemeClr val="tx1"/>
                        </a:solidFill>
                        <a:effectLst/>
                        <a:latin typeface="CaskaydiaCove NFP"/>
                        <a:ea typeface="CaskaydiaCove NFP"/>
                        <a:cs typeface="CaskaydiaCove NFP"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de-FR" sz="1800" kern="100" dirty="0">
                        <a:solidFill>
                          <a:schemeClr val="tx1"/>
                        </a:solidFill>
                        <a:effectLst/>
                        <a:latin typeface="CaskaydiaCove NFP"/>
                        <a:ea typeface="CaskaydiaCove NFP"/>
                        <a:cs typeface="CaskaydiaCove NFP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800" kern="100" dirty="0">
                          <a:solidFill>
                            <a:schemeClr val="tx1"/>
                          </a:solidFill>
                          <a:effectLst/>
                          <a:latin typeface="CaskaydiaCove NFP"/>
                          <a:ea typeface="CaskaydiaCove NFP"/>
                          <a:cs typeface="CaskaydiaCove NFP"/>
                        </a:rPr>
                        <a:t>- Starre Baumstruktur-&gt; lässt keine</a:t>
                      </a:r>
                      <a:br>
                        <a:rPr lang="de-DE" sz="1800" kern="100" dirty="0">
                          <a:solidFill>
                            <a:srgbClr val="FFFFFF"/>
                          </a:solidFill>
                          <a:effectLst/>
                          <a:latin typeface="CaskaydiaCove NFP"/>
                          <a:ea typeface="CaskaydiaCove NFP"/>
                          <a:cs typeface="CaskaydiaCove NFP"/>
                        </a:rPr>
                      </a:br>
                      <a:r>
                        <a:rPr lang="de-DE" sz="1800" kern="100" dirty="0">
                          <a:solidFill>
                            <a:schemeClr val="tx1"/>
                          </a:solidFill>
                          <a:effectLst/>
                          <a:latin typeface="CaskaydiaCove NFP"/>
                          <a:ea typeface="CaskaydiaCove NFP"/>
                          <a:cs typeface="CaskaydiaCove NFP"/>
                        </a:rPr>
                        <a:t>Verknüpfungen zwischen Bäumen zu</a:t>
                      </a:r>
                      <a:br>
                        <a:rPr lang="de-DE" sz="1800" kern="100" dirty="0">
                          <a:solidFill>
                            <a:srgbClr val="FFFFFF"/>
                          </a:solidFill>
                          <a:effectLst/>
                          <a:latin typeface="CaskaydiaCove NFP"/>
                          <a:ea typeface="CaskaydiaCove NFP"/>
                          <a:cs typeface="CaskaydiaCove NFP"/>
                        </a:rPr>
                      </a:br>
                      <a:r>
                        <a:rPr lang="de-DE" sz="1800" kern="100" dirty="0">
                          <a:solidFill>
                            <a:schemeClr val="tx1"/>
                          </a:solidFill>
                          <a:effectLst/>
                          <a:latin typeface="CaskaydiaCove NFP"/>
                          <a:ea typeface="CaskaydiaCove NFP"/>
                          <a:cs typeface="CaskaydiaCove NFP"/>
                        </a:rPr>
                        <a:t>(pro Satz nur ein Feld und eine Verknüpfung)</a:t>
                      </a:r>
                      <a:br>
                        <a:rPr lang="de-DE" sz="1800" kern="100" dirty="0">
                          <a:solidFill>
                            <a:srgbClr val="FFFFFF"/>
                          </a:solidFill>
                          <a:effectLst/>
                          <a:latin typeface="CaskaydiaCove NFP"/>
                          <a:ea typeface="CaskaydiaCove NFP"/>
                          <a:cs typeface="CaskaydiaCove NFP"/>
                        </a:rPr>
                      </a:br>
                      <a:r>
                        <a:rPr lang="de-DE" sz="1800" kern="100" dirty="0">
                          <a:solidFill>
                            <a:schemeClr val="tx1"/>
                          </a:solidFill>
                          <a:effectLst/>
                          <a:latin typeface="CaskaydiaCove NFP"/>
                          <a:ea typeface="CaskaydiaCove NFP"/>
                          <a:cs typeface="CaskaydiaCove NFP"/>
                        </a:rPr>
                        <a:t>- Nachträgliche Änderungen kaum möglich</a:t>
                      </a:r>
                      <a:br>
                        <a:rPr lang="de-DE" sz="1800" kern="100" dirty="0">
                          <a:solidFill>
                            <a:srgbClr val="FFFFFF"/>
                          </a:solidFill>
                          <a:effectLst/>
                          <a:latin typeface="CaskaydiaCove NFP"/>
                          <a:ea typeface="CaskaydiaCove NFP"/>
                          <a:cs typeface="CaskaydiaCove NFP"/>
                        </a:rPr>
                      </a:br>
                      <a:r>
                        <a:rPr lang="de-DE" sz="1800" kern="100" dirty="0">
                          <a:solidFill>
                            <a:schemeClr val="tx1"/>
                          </a:solidFill>
                          <a:effectLst/>
                          <a:latin typeface="CaskaydiaCove NFP"/>
                          <a:ea typeface="CaskaydiaCove NFP"/>
                          <a:cs typeface="CaskaydiaCove NFP"/>
                        </a:rPr>
                        <a:t>- wurde von anderen Modellen überholt (etwas veraltet)</a:t>
                      </a: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9736422"/>
                  </a:ext>
                </a:extLst>
              </a:tr>
            </a:tbl>
          </a:graphicData>
        </a:graphic>
      </p:graphicFrame>
      <p:sp>
        <p:nvSpPr>
          <p:cNvPr id="11" name="Rechteck 10">
            <a:extLst>
              <a:ext uri="{FF2B5EF4-FFF2-40B4-BE49-F238E27FC236}">
                <a16:creationId xmlns:a16="http://schemas.microsoft.com/office/drawing/2014/main" id="{CD719A19-395D-0678-6583-2EE2DBD1AFCC}"/>
              </a:ext>
            </a:extLst>
          </p:cNvPr>
          <p:cNvSpPr/>
          <p:nvPr/>
        </p:nvSpPr>
        <p:spPr>
          <a:xfrm>
            <a:off x="2308860" y="-7840980"/>
            <a:ext cx="1194852" cy="777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6658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intergrund">
            <a:extLst>
              <a:ext uri="{FF2B5EF4-FFF2-40B4-BE49-F238E27FC236}">
                <a16:creationId xmlns:a16="http://schemas.microsoft.com/office/drawing/2014/main" id="{A5783B3C-AFCD-ED8D-CE2E-C0E1A36C317F}"/>
              </a:ext>
            </a:extLst>
          </p:cNvPr>
          <p:cNvSpPr/>
          <p:nvPr/>
        </p:nvSpPr>
        <p:spPr>
          <a:xfrm>
            <a:off x="0" y="914"/>
            <a:ext cx="12226931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CFB343A7-05B3-D8A2-A8AA-A69F08A23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Netzwerk Datenbanken</a:t>
            </a:r>
          </a:p>
        </p:txBody>
      </p:sp>
      <p:sp>
        <p:nvSpPr>
          <p:cNvPr id="4" name="Datum">
            <a:extLst>
              <a:ext uri="{FF2B5EF4-FFF2-40B4-BE49-F238E27FC236}">
                <a16:creationId xmlns:a16="http://schemas.microsoft.com/office/drawing/2014/main" id="{A7F01BDB-11BE-C046-ED2D-BDF6E5DE7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C4B8E-49A8-0149-934B-1BF3649B2D2F}" type="datetime2">
              <a:rPr lang="de-DE" smtClean="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Dienstag, 5. September 2023</a:t>
            </a:fld>
            <a:endParaRPr lang="en-US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5" name="Author">
            <a:extLst>
              <a:ext uri="{FF2B5EF4-FFF2-40B4-BE49-F238E27FC236}">
                <a16:creationId xmlns:a16="http://schemas.microsoft.com/office/drawing/2014/main" id="{9973DB95-4240-736F-4FD7-E2E1B2154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Rahman, Karim; Aps, Fabian - https://ita12docoszimt.serveblog.net</a:t>
            </a:r>
          </a:p>
        </p:txBody>
      </p:sp>
      <p:sp>
        <p:nvSpPr>
          <p:cNvPr id="6" name="Foliennummer">
            <a:extLst>
              <a:ext uri="{FF2B5EF4-FFF2-40B4-BE49-F238E27FC236}">
                <a16:creationId xmlns:a16="http://schemas.microsoft.com/office/drawing/2014/main" id="{658A35AB-A77D-F3D2-4109-F56F1B219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11</a:t>
            </a:fld>
            <a:endParaRPr lang="en-US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pic>
        <p:nvPicPr>
          <p:cNvPr id="9" name="Diagram" descr="Ein Bild, das Diagramm, Reihe, Design, Pixel enthält.&#10;&#10;Automatisch generierte Beschreibung">
            <a:extLst>
              <a:ext uri="{FF2B5EF4-FFF2-40B4-BE49-F238E27FC236}">
                <a16:creationId xmlns:a16="http://schemas.microsoft.com/office/drawing/2014/main" id="{F5659813-3E52-81B6-5AC3-C782C97D7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098" y="1108754"/>
            <a:ext cx="9621643" cy="4542715"/>
          </a:xfrm>
          <a:prstGeom prst="rect">
            <a:avLst/>
          </a:prstGeom>
        </p:spPr>
      </p:pic>
      <p:sp>
        <p:nvSpPr>
          <p:cNvPr id="3" name="Inhalt">
            <a:extLst>
              <a:ext uri="{FF2B5EF4-FFF2-40B4-BE49-F238E27FC236}">
                <a16:creationId xmlns:a16="http://schemas.microsoft.com/office/drawing/2014/main" id="{D4B980AB-BE18-8E28-EC69-20AEE9140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658" y="2541600"/>
            <a:ext cx="10728325" cy="322737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de-DE">
                <a:solidFill>
                  <a:schemeClr val="tx1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Netzwerk Datenbanken; </a:t>
            </a:r>
          </a:p>
          <a:p>
            <a:pPr marL="0" indent="0">
              <a:buNone/>
            </a:pPr>
            <a:r>
              <a:rPr lang="de-DE">
                <a:solidFill>
                  <a:schemeClr val="tx1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komplexere hierarchische; </a:t>
            </a:r>
          </a:p>
          <a:p>
            <a:pPr marL="0" indent="0">
              <a:buNone/>
            </a:pPr>
            <a:r>
              <a:rPr lang="de-DE">
                <a:solidFill>
                  <a:schemeClr val="tx1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mehr Verzweigungen nach oben</a:t>
            </a:r>
          </a:p>
        </p:txBody>
      </p:sp>
    </p:spTree>
    <p:extLst>
      <p:ext uri="{BB962C8B-B14F-4D97-AF65-F5344CB8AC3E}">
        <p14:creationId xmlns:p14="http://schemas.microsoft.com/office/powerpoint/2010/main" val="4124094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intergrund">
            <a:extLst>
              <a:ext uri="{FF2B5EF4-FFF2-40B4-BE49-F238E27FC236}">
                <a16:creationId xmlns:a16="http://schemas.microsoft.com/office/drawing/2014/main" id="{E55E36CB-5125-A832-BB59-8AFE1AD0A12E}"/>
              </a:ext>
            </a:extLst>
          </p:cNvPr>
          <p:cNvSpPr/>
          <p:nvPr/>
        </p:nvSpPr>
        <p:spPr>
          <a:xfrm>
            <a:off x="0" y="914"/>
            <a:ext cx="12226931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pic>
        <p:nvPicPr>
          <p:cNvPr id="10" name="Diagram" descr="Ein Bild, das Diagramm, Reihe, Design, Pixel enthält.&#10;&#10;Automatisch generierte Beschreibung">
            <a:extLst>
              <a:ext uri="{FF2B5EF4-FFF2-40B4-BE49-F238E27FC236}">
                <a16:creationId xmlns:a16="http://schemas.microsoft.com/office/drawing/2014/main" id="{A86A5022-AE12-662D-3DE8-FE2E49059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267" y="1880046"/>
            <a:ext cx="7298474" cy="3446179"/>
          </a:xfrm>
          <a:prstGeom prst="rect">
            <a:avLst/>
          </a:prstGeom>
        </p:spPr>
      </p:pic>
      <p:sp>
        <p:nvSpPr>
          <p:cNvPr id="2" name="Titel">
            <a:extLst>
              <a:ext uri="{FF2B5EF4-FFF2-40B4-BE49-F238E27FC236}">
                <a16:creationId xmlns:a16="http://schemas.microsoft.com/office/drawing/2014/main" id="{F361D789-0C5A-3389-49FD-962DFABB5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Netzwerk Datenbanken</a:t>
            </a:r>
          </a:p>
        </p:txBody>
      </p:sp>
      <p:graphicFrame>
        <p:nvGraphicFramePr>
          <p:cNvPr id="8" name="Tabelle">
            <a:extLst>
              <a:ext uri="{FF2B5EF4-FFF2-40B4-BE49-F238E27FC236}">
                <a16:creationId xmlns:a16="http://schemas.microsoft.com/office/drawing/2014/main" id="{9A9DE4FC-5285-4EE6-15B6-548DD36441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0234855"/>
              </p:ext>
            </p:extLst>
          </p:nvPr>
        </p:nvGraphicFramePr>
        <p:xfrm>
          <a:off x="473926" y="1784195"/>
          <a:ext cx="6626997" cy="42241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13144">
                  <a:extLst>
                    <a:ext uri="{9D8B030D-6E8A-4147-A177-3AD203B41FA5}">
                      <a16:colId xmlns:a16="http://schemas.microsoft.com/office/drawing/2014/main" val="3720030"/>
                    </a:ext>
                  </a:extLst>
                </a:gridCol>
                <a:gridCol w="3313853">
                  <a:extLst>
                    <a:ext uri="{9D8B030D-6E8A-4147-A177-3AD203B41FA5}">
                      <a16:colId xmlns:a16="http://schemas.microsoft.com/office/drawing/2014/main" val="2200820737"/>
                    </a:ext>
                  </a:extLst>
                </a:gridCol>
              </a:tblGrid>
              <a:tr h="3251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2667000" algn="l"/>
                        </a:tabLst>
                      </a:pPr>
                      <a:r>
                        <a:rPr lang="de-DE" sz="1800" kern="100">
                          <a:solidFill>
                            <a:schemeClr val="tx1"/>
                          </a:solidFill>
                          <a:effectLst/>
                          <a:latin typeface="CaskaydiaCove NFP"/>
                          <a:ea typeface="CaskaydiaCove NFP"/>
                          <a:cs typeface="CaskaydiaCove NFP"/>
                        </a:rPr>
                        <a:t>Vorteile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2667000" algn="l"/>
                        </a:tabLst>
                      </a:pPr>
                      <a:r>
                        <a:rPr lang="de-DE" sz="1800" kern="100">
                          <a:solidFill>
                            <a:schemeClr val="tx1"/>
                          </a:solidFill>
                          <a:effectLst/>
                          <a:latin typeface="CaskaydiaCove NFP"/>
                          <a:ea typeface="CaskaydiaCove NFP"/>
                          <a:cs typeface="CaskaydiaCove NFP"/>
                        </a:rPr>
                        <a:t>Nachteile</a:t>
                      </a: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26971"/>
                  </a:ext>
                </a:extLst>
              </a:tr>
              <a:tr h="386581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800" b="0" kern="100">
                          <a:solidFill>
                            <a:schemeClr val="tx1"/>
                          </a:solidFill>
                          <a:effectLst/>
                          <a:latin typeface="CaskaydiaCove NFP"/>
                          <a:ea typeface="CaskaydiaCove NFP"/>
                          <a:cs typeface="CaskaydiaCove NFP"/>
                        </a:rPr>
                        <a:t>- keine strenge Hierarchie</a:t>
                      </a:r>
                      <a:br>
                        <a:rPr lang="de-DE" sz="1800" b="0" kern="100">
                          <a:solidFill>
                            <a:srgbClr val="FFFFFF"/>
                          </a:solidFill>
                          <a:effectLst/>
                          <a:latin typeface="CaskaydiaCove NFP"/>
                          <a:ea typeface="CaskaydiaCove NFP"/>
                          <a:cs typeface="CaskaydiaCove NFP"/>
                        </a:rPr>
                      </a:br>
                      <a:r>
                        <a:rPr lang="de-DE" sz="1800" b="0" kern="100">
                          <a:solidFill>
                            <a:schemeClr val="tx1"/>
                          </a:solidFill>
                          <a:effectLst/>
                          <a:latin typeface="CaskaydiaCove NFP"/>
                          <a:ea typeface="CaskaydiaCove NFP"/>
                          <a:cs typeface="CaskaydiaCove NFP"/>
                        </a:rPr>
                        <a:t>- mehrere auffindbare Wege zum Datensatz möglich</a:t>
                      </a:r>
                      <a:br>
                        <a:rPr lang="de-DE" sz="1800" b="0" kern="100">
                          <a:solidFill>
                            <a:srgbClr val="FFFFFF"/>
                          </a:solidFill>
                          <a:effectLst/>
                          <a:latin typeface="CaskaydiaCove NFP"/>
                          <a:ea typeface="CaskaydiaCove NFP"/>
                          <a:cs typeface="CaskaydiaCove NFP"/>
                        </a:rPr>
                      </a:br>
                      <a:r>
                        <a:rPr lang="de-DE" sz="1800" b="0" kern="100">
                          <a:solidFill>
                            <a:schemeClr val="tx1"/>
                          </a:solidFill>
                          <a:effectLst/>
                          <a:latin typeface="CaskaydiaCove NFP"/>
                          <a:ea typeface="CaskaydiaCove NFP"/>
                          <a:cs typeface="CaskaydiaCove NFP"/>
                        </a:rPr>
                        <a:t>– flexibler als hierarchische Datenbankmodelle</a:t>
                      </a:r>
                      <a:br>
                        <a:rPr lang="de-DE" sz="1800" b="0" kern="100">
                          <a:solidFill>
                            <a:srgbClr val="FFFFFF"/>
                          </a:solidFill>
                          <a:effectLst/>
                          <a:latin typeface="CaskaydiaCove NFP"/>
                          <a:ea typeface="CaskaydiaCove NFP"/>
                          <a:cs typeface="CaskaydiaCove NFP"/>
                        </a:rPr>
                      </a:br>
                      <a:r>
                        <a:rPr lang="de-DE" sz="1800" b="0" kern="100">
                          <a:solidFill>
                            <a:schemeClr val="tx1"/>
                          </a:solidFill>
                          <a:effectLst/>
                          <a:latin typeface="CaskaydiaCove NFP"/>
                          <a:ea typeface="CaskaydiaCove NFP"/>
                          <a:cs typeface="CaskaydiaCove NFP"/>
                        </a:rPr>
                        <a:t>- leistungsfähiger als relationale Datenbankmodelle</a:t>
                      </a:r>
                      <a:br>
                        <a:rPr lang="de-DE" sz="1800" b="0" kern="100">
                          <a:solidFill>
                            <a:srgbClr val="FFFFFF"/>
                          </a:solidFill>
                          <a:effectLst/>
                          <a:latin typeface="CaskaydiaCove NFP"/>
                          <a:ea typeface="CaskaydiaCove NFP"/>
                          <a:cs typeface="CaskaydiaCove NFP"/>
                        </a:rPr>
                      </a:br>
                      <a:r>
                        <a:rPr lang="de-DE" sz="1800" b="0" kern="100">
                          <a:solidFill>
                            <a:schemeClr val="tx1"/>
                          </a:solidFill>
                          <a:effectLst/>
                          <a:latin typeface="CaskaydiaCove NFP"/>
                          <a:ea typeface="CaskaydiaCove NFP"/>
                          <a:cs typeface="CaskaydiaCove NFP"/>
                        </a:rPr>
                        <a:t>- gute Integrität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2667000" algn="l"/>
                        </a:tabLst>
                      </a:pPr>
                      <a:endParaRPr lang="de-FR" sz="1800" kern="100">
                        <a:solidFill>
                          <a:schemeClr val="tx1"/>
                        </a:solidFill>
                        <a:effectLst/>
                        <a:latin typeface="CaskaydiaCove NFP"/>
                        <a:ea typeface="CaskaydiaCove NFP"/>
                        <a:cs typeface="CaskaydiaCove NFP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2667000" algn="l"/>
                        </a:tabLst>
                      </a:pPr>
                      <a:r>
                        <a:rPr lang="de-DE" sz="1800" kern="100" dirty="0">
                          <a:solidFill>
                            <a:schemeClr val="tx1"/>
                          </a:solidFill>
                          <a:effectLst/>
                          <a:latin typeface="CaskaydiaCove NFP"/>
                          <a:ea typeface="CaskaydiaCove NFP"/>
                          <a:cs typeface="CaskaydiaCove NFP"/>
                        </a:rPr>
                        <a:t>- mangelnde Übersicht bei größeren Datenbanken</a:t>
                      </a:r>
                      <a:br>
                        <a:rPr lang="de-DE" sz="1800" kern="100" dirty="0">
                          <a:solidFill>
                            <a:srgbClr val="FFFFFF"/>
                          </a:solidFill>
                          <a:effectLst/>
                          <a:latin typeface="CaskaydiaCove NFP"/>
                          <a:ea typeface="CaskaydiaCove NFP"/>
                          <a:cs typeface="CaskaydiaCove NFP"/>
                        </a:rPr>
                      </a:br>
                      <a:r>
                        <a:rPr lang="de-DE" sz="1800" kern="100" dirty="0">
                          <a:solidFill>
                            <a:schemeClr val="tx1"/>
                          </a:solidFill>
                          <a:effectLst/>
                          <a:latin typeface="CaskaydiaCove NFP"/>
                          <a:ea typeface="CaskaydiaCove NFP"/>
                          <a:cs typeface="CaskaydiaCove NFP"/>
                        </a:rPr>
                        <a:t>- Datenstruktur bestimmt über Aufbau</a:t>
                      </a:r>
                      <a:br>
                        <a:rPr lang="de-DE" sz="1800" kern="100" dirty="0">
                          <a:solidFill>
                            <a:srgbClr val="FFFFFF"/>
                          </a:solidFill>
                          <a:effectLst/>
                          <a:latin typeface="CaskaydiaCove NFP"/>
                          <a:ea typeface="CaskaydiaCove NFP"/>
                          <a:cs typeface="CaskaydiaCove NFP"/>
                        </a:rPr>
                      </a:br>
                      <a:r>
                        <a:rPr lang="de-DE" sz="1800" kern="100" dirty="0">
                          <a:solidFill>
                            <a:schemeClr val="tx1"/>
                          </a:solidFill>
                          <a:effectLst/>
                          <a:latin typeface="CaskaydiaCove NFP"/>
                          <a:ea typeface="CaskaydiaCove NFP"/>
                          <a:cs typeface="CaskaydiaCove NFP"/>
                        </a:rPr>
                        <a:t>- kann aufwendig und kompliziert sein</a:t>
                      </a: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808780"/>
                  </a:ext>
                </a:extLst>
              </a:tr>
            </a:tbl>
          </a:graphicData>
        </a:graphic>
      </p:graphicFrame>
      <p:sp>
        <p:nvSpPr>
          <p:cNvPr id="4" name="Datum">
            <a:extLst>
              <a:ext uri="{FF2B5EF4-FFF2-40B4-BE49-F238E27FC236}">
                <a16:creationId xmlns:a16="http://schemas.microsoft.com/office/drawing/2014/main" id="{E383EC59-FAED-B290-C3B0-0E8958399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C4B8E-49A8-0149-934B-1BF3649B2D2F}" type="datetime2">
              <a:rPr lang="de-DE" smtClean="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Dienstag, 5. September 2023</a:t>
            </a:fld>
            <a:endParaRPr lang="en-US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5" name="Author">
            <a:extLst>
              <a:ext uri="{FF2B5EF4-FFF2-40B4-BE49-F238E27FC236}">
                <a16:creationId xmlns:a16="http://schemas.microsoft.com/office/drawing/2014/main" id="{A5774C54-BAE6-D822-4FA0-CF6A85F4E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Rahman, Karim; Aps, Fabian </a:t>
            </a:r>
            <a:r>
              <a:rPr lang="en-US">
                <a:solidFill>
                  <a:schemeClr val="accent6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- https://ita12docoszimt.serveblog.net</a:t>
            </a:r>
            <a:endParaRPr lang="en-US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6" name="Foliennummer">
            <a:extLst>
              <a:ext uri="{FF2B5EF4-FFF2-40B4-BE49-F238E27FC236}">
                <a16:creationId xmlns:a16="http://schemas.microsoft.com/office/drawing/2014/main" id="{8FAB94D6-6F4D-8EF6-E57C-98D4DCBC4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12</a:t>
            </a:fld>
            <a:endParaRPr lang="en-US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1A244C9-FEDF-F714-AFC5-3D33E03DCE1C}"/>
              </a:ext>
            </a:extLst>
          </p:cNvPr>
          <p:cNvSpPr/>
          <p:nvPr/>
        </p:nvSpPr>
        <p:spPr>
          <a:xfrm>
            <a:off x="2308860" y="-7840980"/>
            <a:ext cx="1194852" cy="777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1814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intergrund">
            <a:extLst>
              <a:ext uri="{FF2B5EF4-FFF2-40B4-BE49-F238E27FC236}">
                <a16:creationId xmlns:a16="http://schemas.microsoft.com/office/drawing/2014/main" id="{6D8B71F8-927C-80FA-B0F7-A228E7AFC6EA}"/>
              </a:ext>
            </a:extLst>
          </p:cNvPr>
          <p:cNvSpPr/>
          <p:nvPr/>
        </p:nvSpPr>
        <p:spPr>
          <a:xfrm>
            <a:off x="0" y="914"/>
            <a:ext cx="12226931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2B14219F-88DD-5B72-F015-00D01E8A0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Objektorientierte Datenbanken</a:t>
            </a:r>
          </a:p>
        </p:txBody>
      </p:sp>
      <p:sp>
        <p:nvSpPr>
          <p:cNvPr id="3" name="Inhalt">
            <a:extLst>
              <a:ext uri="{FF2B5EF4-FFF2-40B4-BE49-F238E27FC236}">
                <a16:creationId xmlns:a16="http://schemas.microsoft.com/office/drawing/2014/main" id="{41AE32DB-A90C-F02A-8FC7-9416C13CE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de-DE">
                <a:solidFill>
                  <a:schemeClr val="tx1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Objektorientierte Datenbanken; </a:t>
            </a:r>
          </a:p>
          <a:p>
            <a:pPr marL="0" indent="0">
              <a:buNone/>
            </a:pPr>
            <a:r>
              <a:rPr lang="de-DE">
                <a:solidFill>
                  <a:schemeClr val="tx1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Form von Objekten, Attribute und Methoden, </a:t>
            </a:r>
          </a:p>
          <a:p>
            <a:pPr marL="0" indent="0">
              <a:buNone/>
            </a:pPr>
            <a:r>
              <a:rPr lang="de-DE">
                <a:solidFill>
                  <a:schemeClr val="tx1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Beziehungsverweis in Objekten </a:t>
            </a:r>
          </a:p>
        </p:txBody>
      </p:sp>
      <p:sp>
        <p:nvSpPr>
          <p:cNvPr id="4" name="Datum">
            <a:extLst>
              <a:ext uri="{FF2B5EF4-FFF2-40B4-BE49-F238E27FC236}">
                <a16:creationId xmlns:a16="http://schemas.microsoft.com/office/drawing/2014/main" id="{25C31C93-C404-657E-A06B-6184D083C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C4B8E-49A8-0149-934B-1BF3649B2D2F}" type="datetime2">
              <a:rPr lang="de-DE" smtClean="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Dienstag, 5. September 2023</a:t>
            </a:fld>
            <a:endParaRPr lang="en-US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5" name="Author">
            <a:extLst>
              <a:ext uri="{FF2B5EF4-FFF2-40B4-BE49-F238E27FC236}">
                <a16:creationId xmlns:a16="http://schemas.microsoft.com/office/drawing/2014/main" id="{CB8C2E8E-B71A-33E1-6051-FE9D0FF72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Rahman, Karim; Aps, Fabian - https://ita12docoszimt.serveblog.net</a:t>
            </a:r>
          </a:p>
        </p:txBody>
      </p:sp>
      <p:sp>
        <p:nvSpPr>
          <p:cNvPr id="6" name="Foliennummer">
            <a:extLst>
              <a:ext uri="{FF2B5EF4-FFF2-40B4-BE49-F238E27FC236}">
                <a16:creationId xmlns:a16="http://schemas.microsoft.com/office/drawing/2014/main" id="{FC755796-68AE-7028-10DA-52CDF8EAA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13</a:t>
            </a:fld>
            <a:endParaRPr lang="en-US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pic>
        <p:nvPicPr>
          <p:cNvPr id="9" name="Diagram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00B1085D-3365-3D11-48FB-CE78E362B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488" y="2275018"/>
            <a:ext cx="5830229" cy="265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478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intergrund">
            <a:extLst>
              <a:ext uri="{FF2B5EF4-FFF2-40B4-BE49-F238E27FC236}">
                <a16:creationId xmlns:a16="http://schemas.microsoft.com/office/drawing/2014/main" id="{C3CFF043-B749-6C30-02FF-1C1D4531B1D0}"/>
              </a:ext>
            </a:extLst>
          </p:cNvPr>
          <p:cNvSpPr/>
          <p:nvPr/>
        </p:nvSpPr>
        <p:spPr>
          <a:xfrm>
            <a:off x="0" y="914"/>
            <a:ext cx="12226931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395A4C60-D931-918E-A3D9-9BC36AE73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Objektorientierte Datenbanken</a:t>
            </a:r>
          </a:p>
        </p:txBody>
      </p:sp>
      <p:graphicFrame>
        <p:nvGraphicFramePr>
          <p:cNvPr id="8" name="Tabelle">
            <a:extLst>
              <a:ext uri="{FF2B5EF4-FFF2-40B4-BE49-F238E27FC236}">
                <a16:creationId xmlns:a16="http://schemas.microsoft.com/office/drawing/2014/main" id="{21D6F4BD-FE10-C70A-68B4-037F9A662D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5812673"/>
              </p:ext>
            </p:extLst>
          </p:nvPr>
        </p:nvGraphicFramePr>
        <p:xfrm>
          <a:off x="536882" y="1728488"/>
          <a:ext cx="7029041" cy="43036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14144">
                  <a:extLst>
                    <a:ext uri="{9D8B030D-6E8A-4147-A177-3AD203B41FA5}">
                      <a16:colId xmlns:a16="http://schemas.microsoft.com/office/drawing/2014/main" val="33760203"/>
                    </a:ext>
                  </a:extLst>
                </a:gridCol>
                <a:gridCol w="3514897">
                  <a:extLst>
                    <a:ext uri="{9D8B030D-6E8A-4147-A177-3AD203B41FA5}">
                      <a16:colId xmlns:a16="http://schemas.microsoft.com/office/drawing/2014/main" val="729218633"/>
                    </a:ext>
                  </a:extLst>
                </a:gridCol>
              </a:tblGrid>
              <a:tr h="4550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800" kern="100">
                          <a:solidFill>
                            <a:schemeClr val="tx1"/>
                          </a:solidFill>
                          <a:effectLst/>
                          <a:latin typeface="CaskaydiaCove NFP"/>
                          <a:ea typeface="CaskaydiaCove NFP"/>
                          <a:cs typeface="CaskaydiaCove NFP"/>
                        </a:rPr>
                        <a:t>Vorteile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800" kern="100" dirty="0">
                          <a:solidFill>
                            <a:schemeClr val="tx1"/>
                          </a:solidFill>
                          <a:effectLst/>
                          <a:latin typeface="CaskaydiaCove NFP"/>
                          <a:ea typeface="CaskaydiaCove NFP"/>
                          <a:cs typeface="CaskaydiaCove NFP"/>
                        </a:rPr>
                        <a:t>Nachteile</a:t>
                      </a: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760782"/>
                  </a:ext>
                </a:extLst>
              </a:tr>
              <a:tr h="38485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800" b="0" kern="100">
                          <a:solidFill>
                            <a:schemeClr val="tx1"/>
                          </a:solidFill>
                          <a:effectLst/>
                          <a:latin typeface="CaskaydiaCove NFP"/>
                          <a:ea typeface="CaskaydiaCove NFP"/>
                          <a:cs typeface="CaskaydiaCove NFP"/>
                        </a:rPr>
                        <a:t>- Speicherung multimedialer Inhalte</a:t>
                      </a:r>
                      <a:br>
                        <a:rPr lang="de-DE" sz="1800" b="0" kern="100">
                          <a:solidFill>
                            <a:srgbClr val="FFFFFF"/>
                          </a:solidFill>
                          <a:effectLst/>
                          <a:latin typeface="CaskaydiaCove NFP"/>
                          <a:ea typeface="CaskaydiaCove NFP"/>
                          <a:cs typeface="CaskaydiaCove NFP"/>
                        </a:rPr>
                      </a:br>
                      <a:r>
                        <a:rPr lang="de-DE" sz="1800" b="0" kern="100">
                          <a:solidFill>
                            <a:schemeClr val="tx1"/>
                          </a:solidFill>
                          <a:effectLst/>
                          <a:latin typeface="CaskaydiaCove NFP"/>
                          <a:ea typeface="CaskaydiaCove NFP"/>
                          <a:cs typeface="CaskaydiaCove NFP"/>
                        </a:rPr>
                        <a:t>- Daten können flexibel repräsentier t werden</a:t>
                      </a:r>
                      <a:br>
                        <a:rPr lang="de-DE" sz="1800" b="0" kern="100">
                          <a:solidFill>
                            <a:srgbClr val="FFFFFF"/>
                          </a:solidFill>
                          <a:effectLst/>
                          <a:latin typeface="CaskaydiaCove NFP"/>
                          <a:ea typeface="CaskaydiaCove NFP"/>
                          <a:cs typeface="CaskaydiaCove NFP"/>
                        </a:rPr>
                      </a:br>
                      <a:r>
                        <a:rPr lang="de-DE" sz="1800" b="0" kern="100">
                          <a:solidFill>
                            <a:schemeClr val="tx1"/>
                          </a:solidFill>
                          <a:effectLst/>
                          <a:latin typeface="CaskaydiaCove NFP"/>
                          <a:ea typeface="CaskaydiaCove NFP"/>
                          <a:cs typeface="CaskaydiaCove NFP"/>
                        </a:rPr>
                        <a:t>- unterstützt mehrdimensionale Daten</a:t>
                      </a:r>
                      <a:br>
                        <a:rPr lang="de-DE" sz="1800" b="0" kern="100">
                          <a:solidFill>
                            <a:srgbClr val="FFFFFF"/>
                          </a:solidFill>
                          <a:effectLst/>
                          <a:latin typeface="CaskaydiaCove NFP"/>
                          <a:ea typeface="CaskaydiaCove NFP"/>
                          <a:cs typeface="CaskaydiaCove NFP"/>
                        </a:rPr>
                      </a:br>
                      <a:r>
                        <a:rPr lang="de-DE" sz="1800" b="0" kern="100">
                          <a:solidFill>
                            <a:schemeClr val="tx1"/>
                          </a:solidFill>
                          <a:effectLst/>
                          <a:latin typeface="CaskaydiaCove NFP"/>
                          <a:ea typeface="CaskaydiaCove NFP"/>
                          <a:cs typeface="CaskaydiaCove NFP"/>
                        </a:rPr>
                        <a:t>- mehrfache Verwendung von Objekten möglich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800" kern="100" dirty="0">
                          <a:solidFill>
                            <a:schemeClr val="tx1"/>
                          </a:solidFill>
                          <a:effectLst/>
                          <a:latin typeface="CaskaydiaCove NFP"/>
                          <a:ea typeface="CaskaydiaCove NFP"/>
                          <a:cs typeface="CaskaydiaCove NFP"/>
                        </a:rPr>
                        <a:t> -Implementierung recht kompliziert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800" kern="100" dirty="0">
                          <a:solidFill>
                            <a:schemeClr val="tx1"/>
                          </a:solidFill>
                          <a:effectLst/>
                          <a:latin typeface="CaskaydiaCove NFP"/>
                          <a:ea typeface="CaskaydiaCove NFP"/>
                          <a:cs typeface="CaskaydiaCove NFP"/>
                        </a:rPr>
                        <a:t>-geringe Geschwindigkeit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800" kern="100" dirty="0">
                          <a:solidFill>
                            <a:schemeClr val="tx1"/>
                          </a:solidFill>
                          <a:effectLst/>
                          <a:latin typeface="CaskaydiaCove NFP"/>
                          <a:ea typeface="CaskaydiaCove NFP"/>
                          <a:cs typeface="CaskaydiaCove NFP"/>
                        </a:rPr>
                        <a:t>-</a:t>
                      </a:r>
                      <a:r>
                        <a:rPr lang="de-DE" sz="1800" kern="100">
                          <a:solidFill>
                            <a:schemeClr val="tx1"/>
                          </a:solidFill>
                          <a:effectLst/>
                          <a:latin typeface="CaskaydiaCove NFP"/>
                          <a:ea typeface="CaskaydiaCove NFP"/>
                          <a:cs typeface="CaskaydiaCove NFP"/>
                        </a:rPr>
                        <a:t>wenige kompatible </a:t>
                      </a:r>
                      <a:r>
                        <a:rPr lang="de-DE" sz="1800" kern="100" dirty="0">
                          <a:solidFill>
                            <a:schemeClr val="tx1"/>
                          </a:solidFill>
                          <a:effectLst/>
                          <a:latin typeface="CaskaydiaCove NFP"/>
                          <a:ea typeface="CaskaydiaCove NFP"/>
                          <a:cs typeface="CaskaydiaCove NFP"/>
                        </a:rPr>
                        <a:t>Schnittstellen</a:t>
                      </a: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547012"/>
                  </a:ext>
                </a:extLst>
              </a:tr>
            </a:tbl>
          </a:graphicData>
        </a:graphic>
      </p:graphicFrame>
      <p:sp>
        <p:nvSpPr>
          <p:cNvPr id="4" name="Datum">
            <a:extLst>
              <a:ext uri="{FF2B5EF4-FFF2-40B4-BE49-F238E27FC236}">
                <a16:creationId xmlns:a16="http://schemas.microsoft.com/office/drawing/2014/main" id="{EF0FB711-3949-1B33-138E-9D7F4B7B8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C4B8E-49A8-0149-934B-1BF3649B2D2F}" type="datetime2">
              <a:rPr lang="de-DE" smtClean="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Dienstag, 5. September 2023</a:t>
            </a:fld>
            <a:endParaRPr lang="en-US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5" name="Author">
            <a:extLst>
              <a:ext uri="{FF2B5EF4-FFF2-40B4-BE49-F238E27FC236}">
                <a16:creationId xmlns:a16="http://schemas.microsoft.com/office/drawing/2014/main" id="{46F3BB2E-58B2-F767-E20A-390B5076C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Rahman, Karim; Aps, Fabian - https://ita12docoszimt.serveblog.net</a:t>
            </a:r>
          </a:p>
        </p:txBody>
      </p:sp>
      <p:sp>
        <p:nvSpPr>
          <p:cNvPr id="6" name="Foliennummer">
            <a:extLst>
              <a:ext uri="{FF2B5EF4-FFF2-40B4-BE49-F238E27FC236}">
                <a16:creationId xmlns:a16="http://schemas.microsoft.com/office/drawing/2014/main" id="{83E3F5CC-4D98-D54E-48E3-162E2130F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14</a:t>
            </a:fld>
            <a:endParaRPr lang="en-US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pic>
        <p:nvPicPr>
          <p:cNvPr id="12" name="Diagram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899CD32A-B791-56F4-ACE4-E613AF43E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792" y="2807438"/>
            <a:ext cx="4612889" cy="2092543"/>
          </a:xfrm>
          <a:prstGeom prst="rect">
            <a:avLst/>
          </a:prstGeom>
        </p:spPr>
      </p:pic>
      <p:sp>
        <p:nvSpPr>
          <p:cNvPr id="13" name="Form">
            <a:extLst>
              <a:ext uri="{FF2B5EF4-FFF2-40B4-BE49-F238E27FC236}">
                <a16:creationId xmlns:a16="http://schemas.microsoft.com/office/drawing/2014/main" id="{8181B1A6-F0A5-5CA7-0571-295F3432B410}"/>
              </a:ext>
            </a:extLst>
          </p:cNvPr>
          <p:cNvSpPr/>
          <p:nvPr/>
        </p:nvSpPr>
        <p:spPr>
          <a:xfrm>
            <a:off x="12226930" y="0"/>
            <a:ext cx="807355" cy="6857076"/>
          </a:xfrm>
          <a:custGeom>
            <a:avLst/>
            <a:gdLst>
              <a:gd name="connsiteX0" fmla="*/ 597436 w 5662039"/>
              <a:gd name="connsiteY0" fmla="*/ 0 h 6857076"/>
              <a:gd name="connsiteX1" fmla="*/ 5662039 w 5662039"/>
              <a:gd name="connsiteY1" fmla="*/ 0 h 6857076"/>
              <a:gd name="connsiteX2" fmla="*/ 5662039 w 5662039"/>
              <a:gd name="connsiteY2" fmla="*/ 6857076 h 6857076"/>
              <a:gd name="connsiteX3" fmla="*/ 0 w 5662039"/>
              <a:gd name="connsiteY3" fmla="*/ 6857076 h 6857076"/>
              <a:gd name="connsiteX4" fmla="*/ 78061 w 5662039"/>
              <a:gd name="connsiteY4" fmla="*/ 6777428 h 6857076"/>
              <a:gd name="connsiteX5" fmla="*/ 671328 w 5662039"/>
              <a:gd name="connsiteY5" fmla="*/ 5969308 h 6857076"/>
              <a:gd name="connsiteX6" fmla="*/ 1216667 w 5662039"/>
              <a:gd name="connsiteY6" fmla="*/ 4515613 h 6857076"/>
              <a:gd name="connsiteX7" fmla="*/ 1398445 w 5662039"/>
              <a:gd name="connsiteY7" fmla="*/ 3061918 h 6857076"/>
              <a:gd name="connsiteX8" fmla="*/ 772159 w 5662039"/>
              <a:gd name="connsiteY8" fmla="*/ 279455 h 685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62039" h="6857076">
                <a:moveTo>
                  <a:pt x="597436" y="0"/>
                </a:moveTo>
                <a:lnTo>
                  <a:pt x="5662039" y="0"/>
                </a:lnTo>
                <a:lnTo>
                  <a:pt x="5662039" y="6857076"/>
                </a:lnTo>
                <a:lnTo>
                  <a:pt x="0" y="6857076"/>
                </a:lnTo>
                <a:lnTo>
                  <a:pt x="78061" y="6777428"/>
                </a:lnTo>
                <a:cubicBezTo>
                  <a:pt x="290728" y="6544256"/>
                  <a:pt x="489549" y="6275946"/>
                  <a:pt x="671328" y="5969308"/>
                </a:cubicBezTo>
                <a:cubicBezTo>
                  <a:pt x="913701" y="5515028"/>
                  <a:pt x="1065184" y="5030463"/>
                  <a:pt x="1216667" y="4515613"/>
                </a:cubicBezTo>
                <a:cubicBezTo>
                  <a:pt x="1337852" y="3970477"/>
                  <a:pt x="1398445" y="3516198"/>
                  <a:pt x="1398445" y="3061918"/>
                </a:cubicBezTo>
                <a:cubicBezTo>
                  <a:pt x="1398445" y="1948933"/>
                  <a:pt x="1189684" y="1021446"/>
                  <a:pt x="772159" y="279455"/>
                </a:cubicBezTo>
                <a:close/>
              </a:path>
            </a:pathLst>
          </a:cu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>
              <a:solidFill>
                <a:schemeClr val="tx1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788EFA5-B8A0-57FA-A312-49A911B86C9B}"/>
              </a:ext>
            </a:extLst>
          </p:cNvPr>
          <p:cNvSpPr/>
          <p:nvPr/>
        </p:nvSpPr>
        <p:spPr>
          <a:xfrm>
            <a:off x="2308860" y="-7840980"/>
            <a:ext cx="1194852" cy="777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0755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intergrund">
            <a:extLst>
              <a:ext uri="{FF2B5EF4-FFF2-40B4-BE49-F238E27FC236}">
                <a16:creationId xmlns:a16="http://schemas.microsoft.com/office/drawing/2014/main" id="{B0F548D7-10E7-7219-F0B7-35EBCF5C9A70}"/>
              </a:ext>
            </a:extLst>
          </p:cNvPr>
          <p:cNvSpPr/>
          <p:nvPr/>
        </p:nvSpPr>
        <p:spPr>
          <a:xfrm>
            <a:off x="0" y="0"/>
            <a:ext cx="12226931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6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31" name="Form">
            <a:extLst>
              <a:ext uri="{FF2B5EF4-FFF2-40B4-BE49-F238E27FC236}">
                <a16:creationId xmlns:a16="http://schemas.microsoft.com/office/drawing/2014/main" id="{1E5E3C30-C3C4-A702-170A-8C51305A94DD}"/>
              </a:ext>
            </a:extLst>
          </p:cNvPr>
          <p:cNvSpPr/>
          <p:nvPr/>
        </p:nvSpPr>
        <p:spPr>
          <a:xfrm>
            <a:off x="7464152" y="924"/>
            <a:ext cx="4758305" cy="6857076"/>
          </a:xfrm>
          <a:custGeom>
            <a:avLst/>
            <a:gdLst>
              <a:gd name="connsiteX0" fmla="*/ 597436 w 5662039"/>
              <a:gd name="connsiteY0" fmla="*/ 0 h 6857076"/>
              <a:gd name="connsiteX1" fmla="*/ 5662039 w 5662039"/>
              <a:gd name="connsiteY1" fmla="*/ 0 h 6857076"/>
              <a:gd name="connsiteX2" fmla="*/ 5662039 w 5662039"/>
              <a:gd name="connsiteY2" fmla="*/ 6857076 h 6857076"/>
              <a:gd name="connsiteX3" fmla="*/ 0 w 5662039"/>
              <a:gd name="connsiteY3" fmla="*/ 6857076 h 6857076"/>
              <a:gd name="connsiteX4" fmla="*/ 78061 w 5662039"/>
              <a:gd name="connsiteY4" fmla="*/ 6777428 h 6857076"/>
              <a:gd name="connsiteX5" fmla="*/ 671328 w 5662039"/>
              <a:gd name="connsiteY5" fmla="*/ 5969308 h 6857076"/>
              <a:gd name="connsiteX6" fmla="*/ 1216667 w 5662039"/>
              <a:gd name="connsiteY6" fmla="*/ 4515613 h 6857076"/>
              <a:gd name="connsiteX7" fmla="*/ 1398445 w 5662039"/>
              <a:gd name="connsiteY7" fmla="*/ 3061918 h 6857076"/>
              <a:gd name="connsiteX8" fmla="*/ 772159 w 5662039"/>
              <a:gd name="connsiteY8" fmla="*/ 279455 h 685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62039" h="6857076">
                <a:moveTo>
                  <a:pt x="597436" y="0"/>
                </a:moveTo>
                <a:lnTo>
                  <a:pt x="5662039" y="0"/>
                </a:lnTo>
                <a:lnTo>
                  <a:pt x="5662039" y="6857076"/>
                </a:lnTo>
                <a:lnTo>
                  <a:pt x="0" y="6857076"/>
                </a:lnTo>
                <a:lnTo>
                  <a:pt x="78061" y="6777428"/>
                </a:lnTo>
                <a:cubicBezTo>
                  <a:pt x="290728" y="6544256"/>
                  <a:pt x="489549" y="6275946"/>
                  <a:pt x="671328" y="5969308"/>
                </a:cubicBezTo>
                <a:cubicBezTo>
                  <a:pt x="913701" y="5515028"/>
                  <a:pt x="1065184" y="5030463"/>
                  <a:pt x="1216667" y="4515613"/>
                </a:cubicBezTo>
                <a:cubicBezTo>
                  <a:pt x="1337852" y="3970477"/>
                  <a:pt x="1398445" y="3516198"/>
                  <a:pt x="1398445" y="3061918"/>
                </a:cubicBezTo>
                <a:cubicBezTo>
                  <a:pt x="1398445" y="1948933"/>
                  <a:pt x="1189684" y="1021446"/>
                  <a:pt x="772159" y="279455"/>
                </a:cubicBezTo>
                <a:close/>
              </a:path>
            </a:pathLst>
          </a:cu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03147163-251E-A87E-2ECB-598E82344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188640"/>
            <a:ext cx="9141911" cy="1477328"/>
          </a:xfrm>
        </p:spPr>
        <p:txBody>
          <a:bodyPr>
            <a:normAutofit/>
          </a:bodyPr>
          <a:lstStyle/>
          <a:p>
            <a:r>
              <a:rPr lang="de-DE" sz="4000">
                <a:solidFill>
                  <a:schemeClr val="accent6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Anwendungsbeispiel</a:t>
            </a:r>
          </a:p>
        </p:txBody>
      </p:sp>
      <p:sp>
        <p:nvSpPr>
          <p:cNvPr id="27" name="Datum">
            <a:extLst>
              <a:ext uri="{FF2B5EF4-FFF2-40B4-BE49-F238E27FC236}">
                <a16:creationId xmlns:a16="http://schemas.microsoft.com/office/drawing/2014/main" id="{8BBAA376-9DDC-A088-B717-8EEB4A8E0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010E2-FF66-5E4A-AC44-FBDD2B896B2A}" type="datetime2">
              <a:rPr lang="de-DE" smtClean="0">
                <a:solidFill>
                  <a:schemeClr val="accent6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Dienstag, 5. September 2023</a:t>
            </a:fld>
            <a:endParaRPr lang="en-US">
              <a:solidFill>
                <a:schemeClr val="accent6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28" name="Author">
            <a:extLst>
              <a:ext uri="{FF2B5EF4-FFF2-40B4-BE49-F238E27FC236}">
                <a16:creationId xmlns:a16="http://schemas.microsoft.com/office/drawing/2014/main" id="{B78F9BC7-4A21-A802-6C92-900A1DEC2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>
                <a:solidFill>
                  <a:schemeClr val="accent6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Rahman, Karim; Aps, Fabian - https://ita12docoszimt.serveblog.net</a:t>
            </a:r>
          </a:p>
        </p:txBody>
      </p:sp>
      <p:sp>
        <p:nvSpPr>
          <p:cNvPr id="29" name="Foliennummer">
            <a:extLst>
              <a:ext uri="{FF2B5EF4-FFF2-40B4-BE49-F238E27FC236}">
                <a16:creationId xmlns:a16="http://schemas.microsoft.com/office/drawing/2014/main" id="{F114E333-DB1D-2DAC-28F3-13EB6044C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>
                <a:solidFill>
                  <a:schemeClr val="accent6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15</a:t>
            </a:fld>
            <a:endParaRPr lang="en-US">
              <a:solidFill>
                <a:schemeClr val="accent6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pic>
        <p:nvPicPr>
          <p:cNvPr id="9" name="Code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A321E146-96FF-87FB-0A0E-79B04E8F6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23279"/>
            <a:ext cx="7665955" cy="5165765"/>
          </a:xfrm>
        </p:spPr>
      </p:pic>
    </p:spTree>
    <p:extLst>
      <p:ext uri="{BB962C8B-B14F-4D97-AF65-F5344CB8AC3E}">
        <p14:creationId xmlns:p14="http://schemas.microsoft.com/office/powerpoint/2010/main" val="2859061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intergrund">
            <a:extLst>
              <a:ext uri="{FF2B5EF4-FFF2-40B4-BE49-F238E27FC236}">
                <a16:creationId xmlns:a16="http://schemas.microsoft.com/office/drawing/2014/main" id="{B0F548D7-10E7-7219-F0B7-35EBCF5C9A70}"/>
              </a:ext>
            </a:extLst>
          </p:cNvPr>
          <p:cNvSpPr/>
          <p:nvPr/>
        </p:nvSpPr>
        <p:spPr>
          <a:xfrm>
            <a:off x="0" y="0"/>
            <a:ext cx="12226931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6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31" name="Form">
            <a:extLst>
              <a:ext uri="{FF2B5EF4-FFF2-40B4-BE49-F238E27FC236}">
                <a16:creationId xmlns:a16="http://schemas.microsoft.com/office/drawing/2014/main" id="{1E5E3C30-C3C4-A702-170A-8C51305A94DD}"/>
              </a:ext>
            </a:extLst>
          </p:cNvPr>
          <p:cNvSpPr/>
          <p:nvPr/>
        </p:nvSpPr>
        <p:spPr>
          <a:xfrm>
            <a:off x="7464152" y="924"/>
            <a:ext cx="4758305" cy="6857076"/>
          </a:xfrm>
          <a:custGeom>
            <a:avLst/>
            <a:gdLst>
              <a:gd name="connsiteX0" fmla="*/ 597436 w 5662039"/>
              <a:gd name="connsiteY0" fmla="*/ 0 h 6857076"/>
              <a:gd name="connsiteX1" fmla="*/ 5662039 w 5662039"/>
              <a:gd name="connsiteY1" fmla="*/ 0 h 6857076"/>
              <a:gd name="connsiteX2" fmla="*/ 5662039 w 5662039"/>
              <a:gd name="connsiteY2" fmla="*/ 6857076 h 6857076"/>
              <a:gd name="connsiteX3" fmla="*/ 0 w 5662039"/>
              <a:gd name="connsiteY3" fmla="*/ 6857076 h 6857076"/>
              <a:gd name="connsiteX4" fmla="*/ 78061 w 5662039"/>
              <a:gd name="connsiteY4" fmla="*/ 6777428 h 6857076"/>
              <a:gd name="connsiteX5" fmla="*/ 671328 w 5662039"/>
              <a:gd name="connsiteY5" fmla="*/ 5969308 h 6857076"/>
              <a:gd name="connsiteX6" fmla="*/ 1216667 w 5662039"/>
              <a:gd name="connsiteY6" fmla="*/ 4515613 h 6857076"/>
              <a:gd name="connsiteX7" fmla="*/ 1398445 w 5662039"/>
              <a:gd name="connsiteY7" fmla="*/ 3061918 h 6857076"/>
              <a:gd name="connsiteX8" fmla="*/ 772159 w 5662039"/>
              <a:gd name="connsiteY8" fmla="*/ 279455 h 685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62039" h="6857076">
                <a:moveTo>
                  <a:pt x="597436" y="0"/>
                </a:moveTo>
                <a:lnTo>
                  <a:pt x="5662039" y="0"/>
                </a:lnTo>
                <a:lnTo>
                  <a:pt x="5662039" y="6857076"/>
                </a:lnTo>
                <a:lnTo>
                  <a:pt x="0" y="6857076"/>
                </a:lnTo>
                <a:lnTo>
                  <a:pt x="78061" y="6777428"/>
                </a:lnTo>
                <a:cubicBezTo>
                  <a:pt x="290728" y="6544256"/>
                  <a:pt x="489549" y="6275946"/>
                  <a:pt x="671328" y="5969308"/>
                </a:cubicBezTo>
                <a:cubicBezTo>
                  <a:pt x="913701" y="5515028"/>
                  <a:pt x="1065184" y="5030463"/>
                  <a:pt x="1216667" y="4515613"/>
                </a:cubicBezTo>
                <a:cubicBezTo>
                  <a:pt x="1337852" y="3970477"/>
                  <a:pt x="1398445" y="3516198"/>
                  <a:pt x="1398445" y="3061918"/>
                </a:cubicBezTo>
                <a:cubicBezTo>
                  <a:pt x="1398445" y="1948933"/>
                  <a:pt x="1189684" y="1021446"/>
                  <a:pt x="772159" y="279455"/>
                </a:cubicBezTo>
                <a:close/>
              </a:path>
            </a:pathLst>
          </a:cu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03147163-251E-A87E-2ECB-598E82344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188640"/>
            <a:ext cx="9495033" cy="1477328"/>
          </a:xfrm>
        </p:spPr>
        <p:txBody>
          <a:bodyPr>
            <a:normAutofit/>
          </a:bodyPr>
          <a:lstStyle/>
          <a:p>
            <a:r>
              <a:rPr lang="de-DE" sz="4000">
                <a:solidFill>
                  <a:schemeClr val="accent6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Anwendungsbeispiel</a:t>
            </a:r>
          </a:p>
        </p:txBody>
      </p:sp>
      <p:sp>
        <p:nvSpPr>
          <p:cNvPr id="27" name="Datum">
            <a:extLst>
              <a:ext uri="{FF2B5EF4-FFF2-40B4-BE49-F238E27FC236}">
                <a16:creationId xmlns:a16="http://schemas.microsoft.com/office/drawing/2014/main" id="{8BBAA376-9DDC-A088-B717-8EEB4A8E0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010E2-FF66-5E4A-AC44-FBDD2B896B2A}" type="datetime2">
              <a:rPr lang="de-DE" smtClean="0">
                <a:solidFill>
                  <a:schemeClr val="accent6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Dienstag, 5. September 2023</a:t>
            </a:fld>
            <a:endParaRPr lang="en-US">
              <a:solidFill>
                <a:schemeClr val="accent6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28" name="Author">
            <a:extLst>
              <a:ext uri="{FF2B5EF4-FFF2-40B4-BE49-F238E27FC236}">
                <a16:creationId xmlns:a16="http://schemas.microsoft.com/office/drawing/2014/main" id="{B78F9BC7-4A21-A802-6C92-900A1DEC2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>
                <a:solidFill>
                  <a:schemeClr val="accent6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Rahman, Karim; Aps, Fabian - https://ita12docoszimt.serveblog.net</a:t>
            </a:r>
          </a:p>
        </p:txBody>
      </p:sp>
      <p:sp>
        <p:nvSpPr>
          <p:cNvPr id="29" name="Foliennummer">
            <a:extLst>
              <a:ext uri="{FF2B5EF4-FFF2-40B4-BE49-F238E27FC236}">
                <a16:creationId xmlns:a16="http://schemas.microsoft.com/office/drawing/2014/main" id="{F114E333-DB1D-2DAC-28F3-13EB6044C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>
                <a:solidFill>
                  <a:schemeClr val="accent6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16</a:t>
            </a:fld>
            <a:endParaRPr lang="en-US">
              <a:solidFill>
                <a:schemeClr val="accent6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pic>
        <p:nvPicPr>
          <p:cNvPr id="6" name="Code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E203E782-F685-366B-2FC6-E34F8F9C1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119" y="927304"/>
            <a:ext cx="7601008" cy="4780322"/>
          </a:xfrm>
        </p:spPr>
      </p:pic>
    </p:spTree>
    <p:extLst>
      <p:ext uri="{BB962C8B-B14F-4D97-AF65-F5344CB8AC3E}">
        <p14:creationId xmlns:p14="http://schemas.microsoft.com/office/powerpoint/2010/main" val="1624486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intergrund">
            <a:extLst>
              <a:ext uri="{FF2B5EF4-FFF2-40B4-BE49-F238E27FC236}">
                <a16:creationId xmlns:a16="http://schemas.microsoft.com/office/drawing/2014/main" id="{B2B841AE-F036-9775-15FB-553A8A7F064F}"/>
              </a:ext>
            </a:extLst>
          </p:cNvPr>
          <p:cNvSpPr/>
          <p:nvPr/>
        </p:nvSpPr>
        <p:spPr>
          <a:xfrm>
            <a:off x="0" y="0"/>
            <a:ext cx="12226931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6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3" name="Form">
            <a:extLst>
              <a:ext uri="{FF2B5EF4-FFF2-40B4-BE49-F238E27FC236}">
                <a16:creationId xmlns:a16="http://schemas.microsoft.com/office/drawing/2014/main" id="{C8FB5257-5F54-74F9-DF40-CB86CDB358D7}"/>
              </a:ext>
            </a:extLst>
          </p:cNvPr>
          <p:cNvSpPr/>
          <p:nvPr/>
        </p:nvSpPr>
        <p:spPr>
          <a:xfrm>
            <a:off x="1091682" y="924"/>
            <a:ext cx="11130775" cy="6857076"/>
          </a:xfrm>
          <a:custGeom>
            <a:avLst/>
            <a:gdLst>
              <a:gd name="connsiteX0" fmla="*/ 597436 w 5662039"/>
              <a:gd name="connsiteY0" fmla="*/ 0 h 6857076"/>
              <a:gd name="connsiteX1" fmla="*/ 5662039 w 5662039"/>
              <a:gd name="connsiteY1" fmla="*/ 0 h 6857076"/>
              <a:gd name="connsiteX2" fmla="*/ 5662039 w 5662039"/>
              <a:gd name="connsiteY2" fmla="*/ 6857076 h 6857076"/>
              <a:gd name="connsiteX3" fmla="*/ 0 w 5662039"/>
              <a:gd name="connsiteY3" fmla="*/ 6857076 h 6857076"/>
              <a:gd name="connsiteX4" fmla="*/ 78061 w 5662039"/>
              <a:gd name="connsiteY4" fmla="*/ 6777428 h 6857076"/>
              <a:gd name="connsiteX5" fmla="*/ 671328 w 5662039"/>
              <a:gd name="connsiteY5" fmla="*/ 5969308 h 6857076"/>
              <a:gd name="connsiteX6" fmla="*/ 1216667 w 5662039"/>
              <a:gd name="connsiteY6" fmla="*/ 4515613 h 6857076"/>
              <a:gd name="connsiteX7" fmla="*/ 1398445 w 5662039"/>
              <a:gd name="connsiteY7" fmla="*/ 3061918 h 6857076"/>
              <a:gd name="connsiteX8" fmla="*/ 772159 w 5662039"/>
              <a:gd name="connsiteY8" fmla="*/ 279455 h 685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62039" h="6857076">
                <a:moveTo>
                  <a:pt x="597436" y="0"/>
                </a:moveTo>
                <a:lnTo>
                  <a:pt x="5662039" y="0"/>
                </a:lnTo>
                <a:lnTo>
                  <a:pt x="5662039" y="6857076"/>
                </a:lnTo>
                <a:lnTo>
                  <a:pt x="0" y="6857076"/>
                </a:lnTo>
                <a:lnTo>
                  <a:pt x="78061" y="6777428"/>
                </a:lnTo>
                <a:cubicBezTo>
                  <a:pt x="290728" y="6544256"/>
                  <a:pt x="489549" y="6275946"/>
                  <a:pt x="671328" y="5969308"/>
                </a:cubicBezTo>
                <a:cubicBezTo>
                  <a:pt x="913701" y="5515028"/>
                  <a:pt x="1065184" y="5030463"/>
                  <a:pt x="1216667" y="4515613"/>
                </a:cubicBezTo>
                <a:cubicBezTo>
                  <a:pt x="1337852" y="3970477"/>
                  <a:pt x="1398445" y="3516198"/>
                  <a:pt x="1398445" y="3061918"/>
                </a:cubicBezTo>
                <a:cubicBezTo>
                  <a:pt x="1398445" y="1948933"/>
                  <a:pt x="1189684" y="1021446"/>
                  <a:pt x="772159" y="279455"/>
                </a:cubicBezTo>
                <a:close/>
              </a:path>
            </a:pathLst>
          </a:cu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pic>
        <p:nvPicPr>
          <p:cNvPr id="11" name="Quiz" descr="Ein Bild, das Text, Screenshot, Schrift, Muster enthält.&#10;&#10;Automatisch generierte Beschreibung">
            <a:extLst>
              <a:ext uri="{FF2B5EF4-FFF2-40B4-BE49-F238E27FC236}">
                <a16:creationId xmlns:a16="http://schemas.microsoft.com/office/drawing/2014/main" id="{7774B697-4EA9-8F3A-4A01-C712AFC35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1624" y="0"/>
            <a:ext cx="6858000" cy="6858000"/>
          </a:xfrm>
        </p:spPr>
      </p:pic>
      <p:sp>
        <p:nvSpPr>
          <p:cNvPr id="2" name="Titel">
            <a:extLst>
              <a:ext uri="{FF2B5EF4-FFF2-40B4-BE49-F238E27FC236}">
                <a16:creationId xmlns:a16="http://schemas.microsoft.com/office/drawing/2014/main" id="{A132364E-FF45-E13C-8C69-61A9F58D3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Quiz</a:t>
            </a:r>
          </a:p>
        </p:txBody>
      </p:sp>
      <p:sp>
        <p:nvSpPr>
          <p:cNvPr id="4" name="Datum">
            <a:extLst>
              <a:ext uri="{FF2B5EF4-FFF2-40B4-BE49-F238E27FC236}">
                <a16:creationId xmlns:a16="http://schemas.microsoft.com/office/drawing/2014/main" id="{210CDBA1-3DC6-5637-FF6F-08F20838D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C4B8E-49A8-0149-934B-1BF3649B2D2F}" type="datetime2">
              <a:rPr lang="de-DE" smtClean="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Dienstag, 5. September 2023</a:t>
            </a:fld>
            <a:endParaRPr lang="en-US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5" name="Author">
            <a:extLst>
              <a:ext uri="{FF2B5EF4-FFF2-40B4-BE49-F238E27FC236}">
                <a16:creationId xmlns:a16="http://schemas.microsoft.com/office/drawing/2014/main" id="{31E7019E-0AB7-3FA0-35BD-C0310CFC3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Rahman, Karim; Aps, Fabian </a:t>
            </a:r>
            <a:r>
              <a:rPr lang="en-US">
                <a:solidFill>
                  <a:schemeClr val="accent6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- https://ita12docoszimt.serveblog.net</a:t>
            </a:r>
            <a:endParaRPr lang="en-US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6" name="Foliennummer">
            <a:extLst>
              <a:ext uri="{FF2B5EF4-FFF2-40B4-BE49-F238E27FC236}">
                <a16:creationId xmlns:a16="http://schemas.microsoft.com/office/drawing/2014/main" id="{A331E052-4C28-CE6D-BEB3-7B834E209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17</a:t>
            </a:fld>
            <a:endParaRPr lang="en-US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599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intergrund">
            <a:extLst>
              <a:ext uri="{FF2B5EF4-FFF2-40B4-BE49-F238E27FC236}">
                <a16:creationId xmlns:a16="http://schemas.microsoft.com/office/drawing/2014/main" id="{2CB174D1-CD44-6DE0-A036-EA16031C246E}"/>
              </a:ext>
            </a:extLst>
          </p:cNvPr>
          <p:cNvSpPr/>
          <p:nvPr/>
        </p:nvSpPr>
        <p:spPr>
          <a:xfrm>
            <a:off x="0" y="914"/>
            <a:ext cx="12226931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8" name="Form">
            <a:extLst>
              <a:ext uri="{FF2B5EF4-FFF2-40B4-BE49-F238E27FC236}">
                <a16:creationId xmlns:a16="http://schemas.microsoft.com/office/drawing/2014/main" id="{EDD935EE-D0B8-97BF-01DE-F8D04FF60D4C}"/>
              </a:ext>
            </a:extLst>
          </p:cNvPr>
          <p:cNvSpPr/>
          <p:nvPr/>
        </p:nvSpPr>
        <p:spPr>
          <a:xfrm>
            <a:off x="121298" y="924"/>
            <a:ext cx="12101159" cy="6857076"/>
          </a:xfrm>
          <a:custGeom>
            <a:avLst/>
            <a:gdLst>
              <a:gd name="connsiteX0" fmla="*/ 597436 w 5662039"/>
              <a:gd name="connsiteY0" fmla="*/ 0 h 6857076"/>
              <a:gd name="connsiteX1" fmla="*/ 5662039 w 5662039"/>
              <a:gd name="connsiteY1" fmla="*/ 0 h 6857076"/>
              <a:gd name="connsiteX2" fmla="*/ 5662039 w 5662039"/>
              <a:gd name="connsiteY2" fmla="*/ 6857076 h 6857076"/>
              <a:gd name="connsiteX3" fmla="*/ 0 w 5662039"/>
              <a:gd name="connsiteY3" fmla="*/ 6857076 h 6857076"/>
              <a:gd name="connsiteX4" fmla="*/ 78061 w 5662039"/>
              <a:gd name="connsiteY4" fmla="*/ 6777428 h 6857076"/>
              <a:gd name="connsiteX5" fmla="*/ 671328 w 5662039"/>
              <a:gd name="connsiteY5" fmla="*/ 5969308 h 6857076"/>
              <a:gd name="connsiteX6" fmla="*/ 1216667 w 5662039"/>
              <a:gd name="connsiteY6" fmla="*/ 4515613 h 6857076"/>
              <a:gd name="connsiteX7" fmla="*/ 1398445 w 5662039"/>
              <a:gd name="connsiteY7" fmla="*/ 3061918 h 6857076"/>
              <a:gd name="connsiteX8" fmla="*/ 772159 w 5662039"/>
              <a:gd name="connsiteY8" fmla="*/ 279455 h 685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62039" h="6857076">
                <a:moveTo>
                  <a:pt x="597436" y="0"/>
                </a:moveTo>
                <a:lnTo>
                  <a:pt x="5662039" y="0"/>
                </a:lnTo>
                <a:lnTo>
                  <a:pt x="5662039" y="6857076"/>
                </a:lnTo>
                <a:lnTo>
                  <a:pt x="0" y="6857076"/>
                </a:lnTo>
                <a:lnTo>
                  <a:pt x="78061" y="6777428"/>
                </a:lnTo>
                <a:cubicBezTo>
                  <a:pt x="290728" y="6544256"/>
                  <a:pt x="489549" y="6275946"/>
                  <a:pt x="671328" y="5969308"/>
                </a:cubicBezTo>
                <a:cubicBezTo>
                  <a:pt x="913701" y="5515028"/>
                  <a:pt x="1065184" y="5030463"/>
                  <a:pt x="1216667" y="4515613"/>
                </a:cubicBezTo>
                <a:cubicBezTo>
                  <a:pt x="1337852" y="3970477"/>
                  <a:pt x="1398445" y="3516198"/>
                  <a:pt x="1398445" y="3061918"/>
                </a:cubicBezTo>
                <a:cubicBezTo>
                  <a:pt x="1398445" y="1948933"/>
                  <a:pt x="1189684" y="1021446"/>
                  <a:pt x="772159" y="279455"/>
                </a:cubicBezTo>
                <a:close/>
              </a:path>
            </a:pathLst>
          </a:cu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>
              <a:solidFill>
                <a:schemeClr val="tx1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CD0F333A-64EE-7633-4C22-B151E1AD8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Quellen</a:t>
            </a:r>
          </a:p>
        </p:txBody>
      </p:sp>
      <p:sp>
        <p:nvSpPr>
          <p:cNvPr id="3" name="Inhalt">
            <a:extLst>
              <a:ext uri="{FF2B5EF4-FFF2-40B4-BE49-F238E27FC236}">
                <a16:creationId xmlns:a16="http://schemas.microsoft.com/office/drawing/2014/main" id="{923501AA-817B-AE40-460C-C248058A0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431758"/>
            <a:ext cx="10728325" cy="433721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de-DE" sz="1300" u="sng">
                <a:solidFill>
                  <a:schemeClr val="tx1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https://johannajochem.wordpress.com/bekannte-datenbanken-im-vergleich/</a:t>
            </a:r>
            <a:endParaRPr lang="de-DE" sz="1300" u="sng">
              <a:solidFill>
                <a:schemeClr val="tx1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  <a:p>
            <a:r>
              <a:rPr lang="de-DE" sz="1300" u="sng">
                <a:solidFill>
                  <a:schemeClr val="tx1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https://de.wikipedia.org/wiki/NoSQL</a:t>
            </a:r>
            <a:endParaRPr lang="de-DE" sz="1300" u="sng">
              <a:solidFill>
                <a:schemeClr val="tx1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  <a:p>
            <a:r>
              <a:rPr lang="de-DE" sz="1300" u="sng">
                <a:solidFill>
                  <a:schemeClr val="tx1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https://www.talend.com/de/resources/sql-vs-nosql/</a:t>
            </a:r>
            <a:endParaRPr lang="de-DE" sz="1300" u="sng">
              <a:solidFill>
                <a:schemeClr val="tx1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  <a:p>
            <a:r>
              <a:rPr lang="de-DE" sz="1300" u="sng">
                <a:solidFill>
                  <a:schemeClr val="tx1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https://simpleclub.com/lessons/informatik-sql-grundlagen</a:t>
            </a:r>
            <a:endParaRPr lang="de-DE" sz="1300" u="sng">
              <a:solidFill>
                <a:schemeClr val="tx1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  <a:p>
            <a:r>
              <a:rPr lang="de-DE" sz="1300" u="sng">
                <a:solidFill>
                  <a:schemeClr val="tx1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https://www.quora.com/What-is-the-difference-between-Java-and-SQL</a:t>
            </a:r>
            <a:endParaRPr lang="de-DE" sz="1300" u="sng">
              <a:solidFill>
                <a:schemeClr val="tx1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  <a:p>
            <a:r>
              <a:rPr lang="de-DE" sz="1300" u="sng">
                <a:solidFill>
                  <a:schemeClr val="tx1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https://www.it-daily.net/it-management/business-software/fuenf-trends-machen-nosql-datenbanken-unverzichtbar</a:t>
            </a:r>
            <a:endParaRPr lang="de-DE" sz="1300" u="sng">
              <a:solidFill>
                <a:schemeClr val="tx1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  <a:p>
            <a:r>
              <a:rPr lang="de-DE" sz="1300" u="sng">
                <a:solidFill>
                  <a:schemeClr val="tx1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https://entwickler.de/datenbanken/grundkurs-datenbanken-den-uberblick-behalten</a:t>
            </a:r>
            <a:endParaRPr lang="de-DE" sz="1300" u="sng">
              <a:solidFill>
                <a:schemeClr val="tx1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  <a:p>
            <a:r>
              <a:rPr lang="de-DE" sz="1300" u="sng">
                <a:solidFill>
                  <a:schemeClr val="tx1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https://www.webtechnologien.com/backend-tutorials/mysql/einf%C3%BChrung/</a:t>
            </a:r>
            <a:endParaRPr lang="de-DE" sz="1300" u="sng">
              <a:solidFill>
                <a:schemeClr val="tx1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  <a:p>
            <a:r>
              <a:rPr lang="de-DE" sz="1300" u="sng">
                <a:solidFill>
                  <a:schemeClr val="tx1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https://www.computerweekly.com/de/definition/Cloud-Datenbank</a:t>
            </a:r>
            <a:endParaRPr lang="de-DE" sz="1300" u="sng">
              <a:solidFill>
                <a:schemeClr val="tx1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  <a:p>
            <a:r>
              <a:rPr lang="en-US" sz="1300">
                <a:solidFill>
                  <a:schemeClr val="tx1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https://carbon.now.sh</a:t>
            </a:r>
            <a:endParaRPr lang="en-US" sz="1300">
              <a:solidFill>
                <a:schemeClr val="tx1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  <a:p>
            <a:r>
              <a:rPr lang="en-US" sz="1300">
                <a:solidFill>
                  <a:schemeClr val="tx1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https://chat.openai.com/</a:t>
            </a:r>
            <a:endParaRPr lang="en-US" sz="1300">
              <a:solidFill>
                <a:schemeClr val="tx1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  <a:p>
            <a:r>
              <a:rPr lang="en-US" sz="1300" u="sng">
                <a:solidFill>
                  <a:schemeClr val="tx1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https://www.lucidchart.com/pages/de/was-ist-ein-datenbankmodell</a:t>
            </a:r>
            <a:endParaRPr lang="en-US" sz="1300">
              <a:solidFill>
                <a:schemeClr val="tx1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  <a:p>
            <a:pPr marL="0" indent="0">
              <a:buNone/>
            </a:pPr>
            <a:br>
              <a:rPr lang="en-US" sz="1400" dirty="0">
                <a:solidFill>
                  <a:schemeClr val="tx1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</a:br>
            <a:endParaRPr lang="en-US" sz="1400" dirty="0">
              <a:solidFill>
                <a:schemeClr val="tx1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  <a:p>
            <a:endParaRPr lang="de-DE" sz="1400" dirty="0">
              <a:solidFill>
                <a:schemeClr val="tx1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4" name="Datum">
            <a:extLst>
              <a:ext uri="{FF2B5EF4-FFF2-40B4-BE49-F238E27FC236}">
                <a16:creationId xmlns:a16="http://schemas.microsoft.com/office/drawing/2014/main" id="{EC9BD216-CEFB-C6C2-3EB3-764315678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C4B8E-49A8-0149-934B-1BF3649B2D2F}" type="datetime2">
              <a:rPr lang="de-DE" smtClean="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Dienstag, 5. September 2023</a:t>
            </a:fld>
            <a:endParaRPr lang="en-US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5" name="Author">
            <a:extLst>
              <a:ext uri="{FF2B5EF4-FFF2-40B4-BE49-F238E27FC236}">
                <a16:creationId xmlns:a16="http://schemas.microsoft.com/office/drawing/2014/main" id="{5DC6AE1F-AC59-50AA-0A32-057E499E2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Rahman, Karim; Aps, Fabian - https://ita12docoszimt.serveblog.net</a:t>
            </a:r>
          </a:p>
        </p:txBody>
      </p:sp>
      <p:sp>
        <p:nvSpPr>
          <p:cNvPr id="6" name="Foliennummer">
            <a:extLst>
              <a:ext uri="{FF2B5EF4-FFF2-40B4-BE49-F238E27FC236}">
                <a16:creationId xmlns:a16="http://schemas.microsoft.com/office/drawing/2014/main" id="{47D7AF26-EAFA-7C8D-3AE0-E4EFAF521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18</a:t>
            </a:fld>
            <a:endParaRPr lang="en-US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272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intergrund">
            <a:extLst>
              <a:ext uri="{FF2B5EF4-FFF2-40B4-BE49-F238E27FC236}">
                <a16:creationId xmlns:a16="http://schemas.microsoft.com/office/drawing/2014/main" id="{8B446501-0B1D-4915-0B41-C2AE081391FF}"/>
              </a:ext>
            </a:extLst>
          </p:cNvPr>
          <p:cNvSpPr/>
          <p:nvPr/>
        </p:nvSpPr>
        <p:spPr>
          <a:xfrm>
            <a:off x="0" y="0"/>
            <a:ext cx="12226931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12" name="Form">
            <a:extLst>
              <a:ext uri="{FF2B5EF4-FFF2-40B4-BE49-F238E27FC236}">
                <a16:creationId xmlns:a16="http://schemas.microsoft.com/office/drawing/2014/main" id="{6EDCE8CA-2581-DA65-D940-792FE52908FE}"/>
              </a:ext>
            </a:extLst>
          </p:cNvPr>
          <p:cNvSpPr/>
          <p:nvPr/>
        </p:nvSpPr>
        <p:spPr>
          <a:xfrm>
            <a:off x="5375920" y="-4908"/>
            <a:ext cx="6839817" cy="6857076"/>
          </a:xfrm>
          <a:custGeom>
            <a:avLst/>
            <a:gdLst>
              <a:gd name="connsiteX0" fmla="*/ 597436 w 5662039"/>
              <a:gd name="connsiteY0" fmla="*/ 0 h 6857076"/>
              <a:gd name="connsiteX1" fmla="*/ 5662039 w 5662039"/>
              <a:gd name="connsiteY1" fmla="*/ 0 h 6857076"/>
              <a:gd name="connsiteX2" fmla="*/ 5662039 w 5662039"/>
              <a:gd name="connsiteY2" fmla="*/ 6857076 h 6857076"/>
              <a:gd name="connsiteX3" fmla="*/ 0 w 5662039"/>
              <a:gd name="connsiteY3" fmla="*/ 6857076 h 6857076"/>
              <a:gd name="connsiteX4" fmla="*/ 78061 w 5662039"/>
              <a:gd name="connsiteY4" fmla="*/ 6777428 h 6857076"/>
              <a:gd name="connsiteX5" fmla="*/ 671328 w 5662039"/>
              <a:gd name="connsiteY5" fmla="*/ 5969308 h 6857076"/>
              <a:gd name="connsiteX6" fmla="*/ 1216667 w 5662039"/>
              <a:gd name="connsiteY6" fmla="*/ 4515613 h 6857076"/>
              <a:gd name="connsiteX7" fmla="*/ 1398445 w 5662039"/>
              <a:gd name="connsiteY7" fmla="*/ 3061918 h 6857076"/>
              <a:gd name="connsiteX8" fmla="*/ 772159 w 5662039"/>
              <a:gd name="connsiteY8" fmla="*/ 279455 h 685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62039" h="6857076">
                <a:moveTo>
                  <a:pt x="597436" y="0"/>
                </a:moveTo>
                <a:lnTo>
                  <a:pt x="5662039" y="0"/>
                </a:lnTo>
                <a:lnTo>
                  <a:pt x="5662039" y="6857076"/>
                </a:lnTo>
                <a:lnTo>
                  <a:pt x="0" y="6857076"/>
                </a:lnTo>
                <a:lnTo>
                  <a:pt x="78061" y="6777428"/>
                </a:lnTo>
                <a:cubicBezTo>
                  <a:pt x="290728" y="6544256"/>
                  <a:pt x="489549" y="6275946"/>
                  <a:pt x="671328" y="5969308"/>
                </a:cubicBezTo>
                <a:cubicBezTo>
                  <a:pt x="913701" y="5515028"/>
                  <a:pt x="1065184" y="5030463"/>
                  <a:pt x="1216667" y="4515613"/>
                </a:cubicBezTo>
                <a:cubicBezTo>
                  <a:pt x="1337852" y="3970477"/>
                  <a:pt x="1398445" y="3516198"/>
                  <a:pt x="1398445" y="3061918"/>
                </a:cubicBezTo>
                <a:cubicBezTo>
                  <a:pt x="1398445" y="1948933"/>
                  <a:pt x="1189684" y="1021446"/>
                  <a:pt x="772159" y="279455"/>
                </a:cubicBezTo>
                <a:close/>
              </a:path>
            </a:pathLst>
          </a:custGeom>
          <a:solidFill>
            <a:srgbClr val="3C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graphicFrame>
        <p:nvGraphicFramePr>
          <p:cNvPr id="5" name="Inhalt">
            <a:extLst>
              <a:ext uri="{FF2B5EF4-FFF2-40B4-BE49-F238E27FC236}">
                <a16:creationId xmlns:a16="http://schemas.microsoft.com/office/drawing/2014/main" id="{D44F93AB-B15D-424C-A5CB-356960731F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5100467"/>
              </p:ext>
            </p:extLst>
          </p:nvPr>
        </p:nvGraphicFramePr>
        <p:xfrm>
          <a:off x="4548189" y="728664"/>
          <a:ext cx="6900862" cy="5400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el">
            <a:extLst>
              <a:ext uri="{FF2B5EF4-FFF2-40B4-BE49-F238E27FC236}">
                <a16:creationId xmlns:a16="http://schemas.microsoft.com/office/drawing/2014/main" id="{72DC0917-2777-54E7-AE65-BC90C7EBA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5510138"/>
          </a:xfrm>
        </p:spPr>
        <p:txBody>
          <a:bodyPr>
            <a:normAutofit/>
          </a:bodyPr>
          <a:lstStyle/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Inhalt</a:t>
            </a:r>
          </a:p>
        </p:txBody>
      </p:sp>
      <p:sp>
        <p:nvSpPr>
          <p:cNvPr id="6" name="Datum">
            <a:extLst>
              <a:ext uri="{FF2B5EF4-FFF2-40B4-BE49-F238E27FC236}">
                <a16:creationId xmlns:a16="http://schemas.microsoft.com/office/drawing/2014/main" id="{620FC6D8-1440-E11B-723D-47DB2414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5336F-6520-FB48-8279-039638032E10}" type="datetime2">
              <a:rPr lang="de-DE" smtClean="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Dienstag, 5. September 2023</a:t>
            </a:fld>
            <a:endParaRPr lang="en-US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7" name="Autor">
            <a:extLst>
              <a:ext uri="{FF2B5EF4-FFF2-40B4-BE49-F238E27FC236}">
                <a16:creationId xmlns:a16="http://schemas.microsoft.com/office/drawing/2014/main" id="{68EB8CF1-5132-5870-6A74-922DD749F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Rahman, Karim; Aps, Fabian - https://ita12docoszimt.serveblog.net</a:t>
            </a:r>
          </a:p>
        </p:txBody>
      </p:sp>
      <p:sp>
        <p:nvSpPr>
          <p:cNvPr id="8" name="Foliennummer">
            <a:extLst>
              <a:ext uri="{FF2B5EF4-FFF2-40B4-BE49-F238E27FC236}">
                <a16:creationId xmlns:a16="http://schemas.microsoft.com/office/drawing/2014/main" id="{BEDE59DA-F4E0-7658-80B7-5DA069666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2</a:t>
            </a:fld>
            <a:endParaRPr lang="en-US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001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ntergrund">
            <a:extLst>
              <a:ext uri="{FF2B5EF4-FFF2-40B4-BE49-F238E27FC236}">
                <a16:creationId xmlns:a16="http://schemas.microsoft.com/office/drawing/2014/main" id="{2E8B7F0C-0D51-EF24-71DF-E368974F3181}"/>
              </a:ext>
            </a:extLst>
          </p:cNvPr>
          <p:cNvSpPr/>
          <p:nvPr/>
        </p:nvSpPr>
        <p:spPr>
          <a:xfrm>
            <a:off x="0" y="0"/>
            <a:ext cx="12226931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6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8" name="Form">
            <a:extLst>
              <a:ext uri="{FF2B5EF4-FFF2-40B4-BE49-F238E27FC236}">
                <a16:creationId xmlns:a16="http://schemas.microsoft.com/office/drawing/2014/main" id="{549EFFD5-D46D-BC49-9F11-ED45B30B500A}"/>
              </a:ext>
            </a:extLst>
          </p:cNvPr>
          <p:cNvSpPr/>
          <p:nvPr/>
        </p:nvSpPr>
        <p:spPr>
          <a:xfrm>
            <a:off x="0" y="924"/>
            <a:ext cx="12222657" cy="6857076"/>
          </a:xfrm>
          <a:custGeom>
            <a:avLst/>
            <a:gdLst>
              <a:gd name="connsiteX0" fmla="*/ 597436 w 5662039"/>
              <a:gd name="connsiteY0" fmla="*/ 0 h 6857076"/>
              <a:gd name="connsiteX1" fmla="*/ 5662039 w 5662039"/>
              <a:gd name="connsiteY1" fmla="*/ 0 h 6857076"/>
              <a:gd name="connsiteX2" fmla="*/ 5662039 w 5662039"/>
              <a:gd name="connsiteY2" fmla="*/ 6857076 h 6857076"/>
              <a:gd name="connsiteX3" fmla="*/ 0 w 5662039"/>
              <a:gd name="connsiteY3" fmla="*/ 6857076 h 6857076"/>
              <a:gd name="connsiteX4" fmla="*/ 78061 w 5662039"/>
              <a:gd name="connsiteY4" fmla="*/ 6777428 h 6857076"/>
              <a:gd name="connsiteX5" fmla="*/ 671328 w 5662039"/>
              <a:gd name="connsiteY5" fmla="*/ 5969308 h 6857076"/>
              <a:gd name="connsiteX6" fmla="*/ 1216667 w 5662039"/>
              <a:gd name="connsiteY6" fmla="*/ 4515613 h 6857076"/>
              <a:gd name="connsiteX7" fmla="*/ 1398445 w 5662039"/>
              <a:gd name="connsiteY7" fmla="*/ 3061918 h 6857076"/>
              <a:gd name="connsiteX8" fmla="*/ 772159 w 5662039"/>
              <a:gd name="connsiteY8" fmla="*/ 279455 h 685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62039" h="6857076">
                <a:moveTo>
                  <a:pt x="597436" y="0"/>
                </a:moveTo>
                <a:lnTo>
                  <a:pt x="5662039" y="0"/>
                </a:lnTo>
                <a:lnTo>
                  <a:pt x="5662039" y="6857076"/>
                </a:lnTo>
                <a:lnTo>
                  <a:pt x="0" y="6857076"/>
                </a:lnTo>
                <a:lnTo>
                  <a:pt x="78061" y="6777428"/>
                </a:lnTo>
                <a:cubicBezTo>
                  <a:pt x="290728" y="6544256"/>
                  <a:pt x="489549" y="6275946"/>
                  <a:pt x="671328" y="5969308"/>
                </a:cubicBezTo>
                <a:cubicBezTo>
                  <a:pt x="913701" y="5515028"/>
                  <a:pt x="1065184" y="5030463"/>
                  <a:pt x="1216667" y="4515613"/>
                </a:cubicBezTo>
                <a:cubicBezTo>
                  <a:pt x="1337852" y="3970477"/>
                  <a:pt x="1398445" y="3516198"/>
                  <a:pt x="1398445" y="3061918"/>
                </a:cubicBezTo>
                <a:cubicBezTo>
                  <a:pt x="1398445" y="1948933"/>
                  <a:pt x="1189684" y="1021446"/>
                  <a:pt x="772159" y="279455"/>
                </a:cubicBezTo>
                <a:close/>
              </a:path>
            </a:pathLst>
          </a:custGeom>
          <a:solidFill>
            <a:srgbClr val="3C26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6C5F1206-53A8-D14A-2ECD-D9D4D4872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>
                <a:solidFill>
                  <a:schemeClr val="accent6"/>
                </a:solidFill>
                <a:latin typeface="CaskaydiaCove NFP"/>
                <a:ea typeface="CaskaydiaCove NFP"/>
                <a:cs typeface="CaskaydiaCove NFP"/>
              </a:rPr>
              <a:t>Unterschied zwischen Java und SQL (1/2)</a:t>
            </a:r>
            <a:endParaRPr lang="de-DE" sz="4000">
              <a:solidFill>
                <a:schemeClr val="accent6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3" name="Inhalt">
            <a:extLst>
              <a:ext uri="{FF2B5EF4-FFF2-40B4-BE49-F238E27FC236}">
                <a16:creationId xmlns:a16="http://schemas.microsoft.com/office/drawing/2014/main" id="{8A39BC64-2084-54B8-25EC-C5BB5380B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883082"/>
            <a:ext cx="11953129" cy="4064633"/>
          </a:xfrm>
        </p:spPr>
        <p:txBody>
          <a:bodyPr vert="horz" lIns="0" tIns="0" rIns="0" bIns="0" rtlCol="0" anchor="t">
            <a:normAutofit/>
          </a:bodyPr>
          <a:lstStyle/>
          <a:p>
            <a:endParaRPr lang="de-DE">
              <a:solidFill>
                <a:schemeClr val="accent6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  <a:p>
            <a:r>
              <a:rPr lang="de-DE">
                <a:solidFill>
                  <a:schemeClr val="accent6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Sprache:</a:t>
            </a:r>
          </a:p>
          <a:p>
            <a:pPr marL="0" indent="0">
              <a:buNone/>
            </a:pPr>
            <a:r>
              <a:rPr lang="de-DE">
                <a:solidFill>
                  <a:schemeClr val="accent6"/>
                </a:solidFill>
                <a:latin typeface="CaskaydiaCove NFP"/>
                <a:ea typeface="CaskaydiaCove NFP"/>
                <a:cs typeface="CaskaydiaCove NFP"/>
              </a:rPr>
              <a:t>- Java ist eine prozedurale  und objektorientierte Programmierspare.</a:t>
            </a:r>
          </a:p>
          <a:p>
            <a:pPr marL="0" indent="0">
              <a:buNone/>
            </a:pPr>
            <a:r>
              <a:rPr lang="de-DE">
                <a:solidFill>
                  <a:schemeClr val="accent6"/>
                </a:solidFill>
                <a:latin typeface="CaskaydiaCove NFP"/>
                <a:ea typeface="CaskaydiaCove NFP"/>
                <a:cs typeface="CaskaydiaCove NFP"/>
              </a:rPr>
              <a:t>- SQL ist keine prozedurale Sprache.</a:t>
            </a:r>
          </a:p>
          <a:p>
            <a:r>
              <a:rPr lang="de-DE">
                <a:solidFill>
                  <a:schemeClr val="accent6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Aufgaben:</a:t>
            </a:r>
          </a:p>
          <a:p>
            <a:pPr marL="0" indent="0">
              <a:buNone/>
            </a:pPr>
            <a:r>
              <a:rPr lang="de-DE">
                <a:solidFill>
                  <a:schemeClr val="accent6"/>
                </a:solidFill>
                <a:latin typeface="CaskaydiaCove NFP"/>
                <a:ea typeface="CaskaydiaCove NFP"/>
                <a:cs typeface="CaskaydiaCove NFP"/>
              </a:rPr>
              <a:t>- In Java entscheiden wir, wie etwas gemacht wird.</a:t>
            </a:r>
          </a:p>
          <a:p>
            <a:pPr marL="0" indent="0">
              <a:buNone/>
            </a:pPr>
            <a:r>
              <a:rPr lang="de-DE">
                <a:solidFill>
                  <a:schemeClr val="accent6"/>
                </a:solidFill>
                <a:latin typeface="CaskaydiaCove NFP"/>
                <a:ea typeface="CaskaydiaCove NFP"/>
                <a:cs typeface="CaskaydiaCove NFP"/>
              </a:rPr>
              <a:t>- In SQL geben wir dem DBMS an, was es tun soll.</a:t>
            </a:r>
          </a:p>
        </p:txBody>
      </p:sp>
      <p:sp>
        <p:nvSpPr>
          <p:cNvPr id="5" name="Datum">
            <a:extLst>
              <a:ext uri="{FF2B5EF4-FFF2-40B4-BE49-F238E27FC236}">
                <a16:creationId xmlns:a16="http://schemas.microsoft.com/office/drawing/2014/main" id="{CE4D2F3B-824F-4980-4C35-076836732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6C179-3EEB-2D4E-AA00-098958F98624}" type="datetime2">
              <a:rPr lang="de-DE" smtClean="0">
                <a:solidFill>
                  <a:schemeClr val="accent6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Dienstag, 5. September 2023</a:t>
            </a:fld>
            <a:endParaRPr lang="en-US">
              <a:solidFill>
                <a:schemeClr val="accent6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6" name="Author">
            <a:extLst>
              <a:ext uri="{FF2B5EF4-FFF2-40B4-BE49-F238E27FC236}">
                <a16:creationId xmlns:a16="http://schemas.microsoft.com/office/drawing/2014/main" id="{DB5C3342-2A99-3A6C-F001-0CFDA4514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>
                <a:solidFill>
                  <a:schemeClr val="accent6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Rahman, Karim; Aps, Fabian - https://ita12docoszimt.serveblog.net</a:t>
            </a:r>
          </a:p>
        </p:txBody>
      </p:sp>
      <p:sp>
        <p:nvSpPr>
          <p:cNvPr id="7" name="Foliennummer">
            <a:extLst>
              <a:ext uri="{FF2B5EF4-FFF2-40B4-BE49-F238E27FC236}">
                <a16:creationId xmlns:a16="http://schemas.microsoft.com/office/drawing/2014/main" id="{FEA396D6-355C-29CF-104C-E60EB0D45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>
                <a:solidFill>
                  <a:schemeClr val="accent6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3</a:t>
            </a:fld>
            <a:endParaRPr lang="en-US">
              <a:solidFill>
                <a:schemeClr val="accent6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042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ntergrund">
            <a:extLst>
              <a:ext uri="{FF2B5EF4-FFF2-40B4-BE49-F238E27FC236}">
                <a16:creationId xmlns:a16="http://schemas.microsoft.com/office/drawing/2014/main" id="{2E8B7F0C-0D51-EF24-71DF-E368974F3181}"/>
              </a:ext>
            </a:extLst>
          </p:cNvPr>
          <p:cNvSpPr/>
          <p:nvPr/>
        </p:nvSpPr>
        <p:spPr>
          <a:xfrm>
            <a:off x="0" y="0"/>
            <a:ext cx="12226931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6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8" name="Form">
            <a:extLst>
              <a:ext uri="{FF2B5EF4-FFF2-40B4-BE49-F238E27FC236}">
                <a16:creationId xmlns:a16="http://schemas.microsoft.com/office/drawing/2014/main" id="{549EFFD5-D46D-BC49-9F11-ED45B30B500A}"/>
              </a:ext>
            </a:extLst>
          </p:cNvPr>
          <p:cNvSpPr/>
          <p:nvPr/>
        </p:nvSpPr>
        <p:spPr>
          <a:xfrm>
            <a:off x="0" y="924"/>
            <a:ext cx="12222657" cy="6857076"/>
          </a:xfrm>
          <a:custGeom>
            <a:avLst/>
            <a:gdLst>
              <a:gd name="connsiteX0" fmla="*/ 597436 w 5662039"/>
              <a:gd name="connsiteY0" fmla="*/ 0 h 6857076"/>
              <a:gd name="connsiteX1" fmla="*/ 5662039 w 5662039"/>
              <a:gd name="connsiteY1" fmla="*/ 0 h 6857076"/>
              <a:gd name="connsiteX2" fmla="*/ 5662039 w 5662039"/>
              <a:gd name="connsiteY2" fmla="*/ 6857076 h 6857076"/>
              <a:gd name="connsiteX3" fmla="*/ 0 w 5662039"/>
              <a:gd name="connsiteY3" fmla="*/ 6857076 h 6857076"/>
              <a:gd name="connsiteX4" fmla="*/ 78061 w 5662039"/>
              <a:gd name="connsiteY4" fmla="*/ 6777428 h 6857076"/>
              <a:gd name="connsiteX5" fmla="*/ 671328 w 5662039"/>
              <a:gd name="connsiteY5" fmla="*/ 5969308 h 6857076"/>
              <a:gd name="connsiteX6" fmla="*/ 1216667 w 5662039"/>
              <a:gd name="connsiteY6" fmla="*/ 4515613 h 6857076"/>
              <a:gd name="connsiteX7" fmla="*/ 1398445 w 5662039"/>
              <a:gd name="connsiteY7" fmla="*/ 3061918 h 6857076"/>
              <a:gd name="connsiteX8" fmla="*/ 772159 w 5662039"/>
              <a:gd name="connsiteY8" fmla="*/ 279455 h 685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62039" h="6857076">
                <a:moveTo>
                  <a:pt x="597436" y="0"/>
                </a:moveTo>
                <a:lnTo>
                  <a:pt x="5662039" y="0"/>
                </a:lnTo>
                <a:lnTo>
                  <a:pt x="5662039" y="6857076"/>
                </a:lnTo>
                <a:lnTo>
                  <a:pt x="0" y="6857076"/>
                </a:lnTo>
                <a:lnTo>
                  <a:pt x="78061" y="6777428"/>
                </a:lnTo>
                <a:cubicBezTo>
                  <a:pt x="290728" y="6544256"/>
                  <a:pt x="489549" y="6275946"/>
                  <a:pt x="671328" y="5969308"/>
                </a:cubicBezTo>
                <a:cubicBezTo>
                  <a:pt x="913701" y="5515028"/>
                  <a:pt x="1065184" y="5030463"/>
                  <a:pt x="1216667" y="4515613"/>
                </a:cubicBezTo>
                <a:cubicBezTo>
                  <a:pt x="1337852" y="3970477"/>
                  <a:pt x="1398445" y="3516198"/>
                  <a:pt x="1398445" y="3061918"/>
                </a:cubicBezTo>
                <a:cubicBezTo>
                  <a:pt x="1398445" y="1948933"/>
                  <a:pt x="1189684" y="1021446"/>
                  <a:pt x="772159" y="279455"/>
                </a:cubicBezTo>
                <a:close/>
              </a:path>
            </a:pathLst>
          </a:custGeom>
          <a:solidFill>
            <a:srgbClr val="3C26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6C5F1206-53A8-D14A-2ECD-D9D4D4872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>
                <a:solidFill>
                  <a:schemeClr val="accent6"/>
                </a:solidFill>
                <a:latin typeface="CaskaydiaCove NFP"/>
                <a:ea typeface="CaskaydiaCove NFP"/>
                <a:cs typeface="CaskaydiaCove NFP"/>
              </a:rPr>
              <a:t>Unterschied zwischen Java und SQL</a:t>
            </a:r>
            <a:r>
              <a:rPr lang="de-DE">
                <a:solidFill>
                  <a:schemeClr val="accent6"/>
                </a:solidFill>
                <a:latin typeface="CaskaydiaCove NFP"/>
                <a:ea typeface="CaskaydiaCove NFP"/>
                <a:cs typeface="CaskaydiaCove NFP"/>
              </a:rPr>
              <a:t> </a:t>
            </a:r>
            <a:r>
              <a:rPr lang="de-DE" sz="4000">
                <a:solidFill>
                  <a:schemeClr val="accent6"/>
                </a:solidFill>
                <a:latin typeface="CaskaydiaCove NFP"/>
                <a:ea typeface="CaskaydiaCove NFP"/>
                <a:cs typeface="CaskaydiaCove NFP"/>
              </a:rPr>
              <a:t>(2/2)</a:t>
            </a:r>
            <a:endParaRPr lang="de-DE" sz="4000">
              <a:solidFill>
                <a:schemeClr val="accent6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3" name="Inhalt">
            <a:extLst>
              <a:ext uri="{FF2B5EF4-FFF2-40B4-BE49-F238E27FC236}">
                <a16:creationId xmlns:a16="http://schemas.microsoft.com/office/drawing/2014/main" id="{8A39BC64-2084-54B8-25EC-C5BB5380B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883082"/>
            <a:ext cx="11953129" cy="4064633"/>
          </a:xfrm>
        </p:spPr>
        <p:txBody>
          <a:bodyPr vert="horz" lIns="0" tIns="0" rIns="0" bIns="0" rtlCol="0" anchor="t">
            <a:normAutofit/>
          </a:bodyPr>
          <a:lstStyle/>
          <a:p>
            <a:pPr marL="342900" indent="-342900"/>
            <a:endParaRPr lang="de-DE">
              <a:solidFill>
                <a:schemeClr val="accent6"/>
              </a:solidFill>
              <a:latin typeface="CaskaydiaCove NFP"/>
              <a:ea typeface="CaskaydiaCove NFP"/>
              <a:cs typeface="CaskaydiaCove NFP"/>
            </a:endParaRPr>
          </a:p>
          <a:p>
            <a:pPr marL="342900" indent="-342900"/>
            <a:r>
              <a:rPr lang="de-DE">
                <a:solidFill>
                  <a:schemeClr val="accent6"/>
                </a:solidFill>
                <a:latin typeface="CaskaydiaCove NFP"/>
                <a:ea typeface="CaskaydiaCove NFP"/>
                <a:cs typeface="CaskaydiaCove NFP"/>
              </a:rPr>
              <a:t>Steuerung:</a:t>
            </a:r>
            <a:endParaRPr lang="de-DE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de-DE">
                <a:solidFill>
                  <a:schemeClr val="accent6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- In Java arbeitet ein Entwickler mit Befehlen.</a:t>
            </a:r>
          </a:p>
          <a:p>
            <a:pPr marL="0" indent="0">
              <a:buNone/>
            </a:pPr>
            <a:r>
              <a:rPr lang="de-DE">
                <a:solidFill>
                  <a:schemeClr val="accent6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- In SQL entscheidet das DBMS, wie Aufgaben erledigt werden.</a:t>
            </a:r>
          </a:p>
          <a:p>
            <a:r>
              <a:rPr lang="de-DE">
                <a:solidFill>
                  <a:schemeClr val="accent6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Arbeiten:</a:t>
            </a:r>
          </a:p>
          <a:p>
            <a:pPr marL="0" indent="0">
              <a:buNone/>
            </a:pPr>
            <a:r>
              <a:rPr lang="de-DE">
                <a:solidFill>
                  <a:schemeClr val="accent6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- In Java schreiben wir die Kontrollschleife, die festlegt, jeden Datensatz in einer Tabelle zu lesen und dann Werte in Spalten auszugeben.</a:t>
            </a:r>
          </a:p>
          <a:p>
            <a:pPr marL="0" indent="0">
              <a:buNone/>
            </a:pPr>
            <a:r>
              <a:rPr lang="de-DE">
                <a:solidFill>
                  <a:schemeClr val="accent6"/>
                </a:solidFill>
                <a:latin typeface="CaskaydiaCove NFP"/>
                <a:ea typeface="CaskaydiaCove NFP"/>
                <a:cs typeface="CaskaydiaCove NFP"/>
              </a:rPr>
              <a:t>- In SQL geben wir an, welche Daten wir sehen möchten. Das DBMS erfüllt dann unsere Anfrage auf bestmögliche Weise.</a:t>
            </a:r>
          </a:p>
        </p:txBody>
      </p:sp>
      <p:sp>
        <p:nvSpPr>
          <p:cNvPr id="5" name="Datum">
            <a:extLst>
              <a:ext uri="{FF2B5EF4-FFF2-40B4-BE49-F238E27FC236}">
                <a16:creationId xmlns:a16="http://schemas.microsoft.com/office/drawing/2014/main" id="{CE4D2F3B-824F-4980-4C35-076836732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6C179-3EEB-2D4E-AA00-098958F98624}" type="datetime2">
              <a:rPr lang="de-DE" smtClean="0">
                <a:solidFill>
                  <a:schemeClr val="accent6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Dienstag, 5. September 2023</a:t>
            </a:fld>
            <a:endParaRPr lang="en-US">
              <a:solidFill>
                <a:schemeClr val="accent6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6" name="Author">
            <a:extLst>
              <a:ext uri="{FF2B5EF4-FFF2-40B4-BE49-F238E27FC236}">
                <a16:creationId xmlns:a16="http://schemas.microsoft.com/office/drawing/2014/main" id="{DB5C3342-2A99-3A6C-F001-0CFDA4514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>
                <a:solidFill>
                  <a:schemeClr val="accent6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Rahman, Karim; Aps, Fabian - https://ita12docoszimt.serveblog.net</a:t>
            </a:r>
          </a:p>
        </p:txBody>
      </p:sp>
      <p:sp>
        <p:nvSpPr>
          <p:cNvPr id="7" name="Foliennummer">
            <a:extLst>
              <a:ext uri="{FF2B5EF4-FFF2-40B4-BE49-F238E27FC236}">
                <a16:creationId xmlns:a16="http://schemas.microsoft.com/office/drawing/2014/main" id="{FEA396D6-355C-29CF-104C-E60EB0D45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>
                <a:solidFill>
                  <a:schemeClr val="accent6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4</a:t>
            </a:fld>
            <a:endParaRPr lang="en-US">
              <a:solidFill>
                <a:schemeClr val="accent6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737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ntergrund">
            <a:extLst>
              <a:ext uri="{FF2B5EF4-FFF2-40B4-BE49-F238E27FC236}">
                <a16:creationId xmlns:a16="http://schemas.microsoft.com/office/drawing/2014/main" id="{65831D10-9F8A-435D-09AE-7D885FFB3050}"/>
              </a:ext>
            </a:extLst>
          </p:cNvPr>
          <p:cNvSpPr/>
          <p:nvPr/>
        </p:nvSpPr>
        <p:spPr>
          <a:xfrm>
            <a:off x="0" y="0"/>
            <a:ext cx="12226931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6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8" name="Form">
            <a:extLst>
              <a:ext uri="{FF2B5EF4-FFF2-40B4-BE49-F238E27FC236}">
                <a16:creationId xmlns:a16="http://schemas.microsoft.com/office/drawing/2014/main" id="{DC6141F8-DD4D-87CD-F279-DE594E0BDE42}"/>
              </a:ext>
            </a:extLst>
          </p:cNvPr>
          <p:cNvSpPr/>
          <p:nvPr/>
        </p:nvSpPr>
        <p:spPr>
          <a:xfrm>
            <a:off x="3503712" y="924"/>
            <a:ext cx="8718945" cy="6857076"/>
          </a:xfrm>
          <a:custGeom>
            <a:avLst/>
            <a:gdLst>
              <a:gd name="connsiteX0" fmla="*/ 597436 w 5662039"/>
              <a:gd name="connsiteY0" fmla="*/ 0 h 6857076"/>
              <a:gd name="connsiteX1" fmla="*/ 5662039 w 5662039"/>
              <a:gd name="connsiteY1" fmla="*/ 0 h 6857076"/>
              <a:gd name="connsiteX2" fmla="*/ 5662039 w 5662039"/>
              <a:gd name="connsiteY2" fmla="*/ 6857076 h 6857076"/>
              <a:gd name="connsiteX3" fmla="*/ 0 w 5662039"/>
              <a:gd name="connsiteY3" fmla="*/ 6857076 h 6857076"/>
              <a:gd name="connsiteX4" fmla="*/ 78061 w 5662039"/>
              <a:gd name="connsiteY4" fmla="*/ 6777428 h 6857076"/>
              <a:gd name="connsiteX5" fmla="*/ 671328 w 5662039"/>
              <a:gd name="connsiteY5" fmla="*/ 5969308 h 6857076"/>
              <a:gd name="connsiteX6" fmla="*/ 1216667 w 5662039"/>
              <a:gd name="connsiteY6" fmla="*/ 4515613 h 6857076"/>
              <a:gd name="connsiteX7" fmla="*/ 1398445 w 5662039"/>
              <a:gd name="connsiteY7" fmla="*/ 3061918 h 6857076"/>
              <a:gd name="connsiteX8" fmla="*/ 772159 w 5662039"/>
              <a:gd name="connsiteY8" fmla="*/ 279455 h 685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62039" h="6857076">
                <a:moveTo>
                  <a:pt x="597436" y="0"/>
                </a:moveTo>
                <a:lnTo>
                  <a:pt x="5662039" y="0"/>
                </a:lnTo>
                <a:lnTo>
                  <a:pt x="5662039" y="6857076"/>
                </a:lnTo>
                <a:lnTo>
                  <a:pt x="0" y="6857076"/>
                </a:lnTo>
                <a:lnTo>
                  <a:pt x="78061" y="6777428"/>
                </a:lnTo>
                <a:cubicBezTo>
                  <a:pt x="290728" y="6544256"/>
                  <a:pt x="489549" y="6275946"/>
                  <a:pt x="671328" y="5969308"/>
                </a:cubicBezTo>
                <a:cubicBezTo>
                  <a:pt x="913701" y="5515028"/>
                  <a:pt x="1065184" y="5030463"/>
                  <a:pt x="1216667" y="4515613"/>
                </a:cubicBezTo>
                <a:cubicBezTo>
                  <a:pt x="1337852" y="3970477"/>
                  <a:pt x="1398445" y="3516198"/>
                  <a:pt x="1398445" y="3061918"/>
                </a:cubicBezTo>
                <a:cubicBezTo>
                  <a:pt x="1398445" y="1948933"/>
                  <a:pt x="1189684" y="1021446"/>
                  <a:pt x="772159" y="279455"/>
                </a:cubicBezTo>
                <a:close/>
              </a:path>
            </a:pathLst>
          </a:custGeom>
          <a:solidFill>
            <a:srgbClr val="3B3C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46D2862C-EF73-12F5-6F15-C8A89EF2B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6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Was ist eine Datenbank?</a:t>
            </a:r>
          </a:p>
        </p:txBody>
      </p:sp>
      <p:sp>
        <p:nvSpPr>
          <p:cNvPr id="3" name="Inhalt">
            <a:extLst>
              <a:ext uri="{FF2B5EF4-FFF2-40B4-BE49-F238E27FC236}">
                <a16:creationId xmlns:a16="http://schemas.microsoft.com/office/drawing/2014/main" id="{FF5CCF66-A803-A6BC-5D78-850C52790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de-DE" sz="2800" dirty="0">
                <a:solidFill>
                  <a:schemeClr val="accent6"/>
                </a:solidFill>
                <a:latin typeface="CaskaydiaCove NFP"/>
                <a:ea typeface="CaskaydiaCove NFP"/>
                <a:cs typeface="CaskaydiaCove NFP"/>
              </a:rPr>
              <a:t>Ort wo Daten gespeichert werden</a:t>
            </a:r>
          </a:p>
          <a:p>
            <a:r>
              <a:rPr lang="de-DE" sz="2800" dirty="0">
                <a:solidFill>
                  <a:schemeClr val="accent6"/>
                </a:solidFill>
                <a:latin typeface="CaskaydiaCove NFP"/>
                <a:ea typeface="CaskaydiaCove NFP"/>
                <a:cs typeface="CaskaydiaCove NFP"/>
              </a:rPr>
              <a:t>Verschiedene Arten / Kriterien der Sortierung, Unterschiedliche Verwendungszwecke, unterschiedliche Funktionen</a:t>
            </a:r>
          </a:p>
          <a:p>
            <a:r>
              <a:rPr lang="de-DE" sz="2800" dirty="0">
                <a:solidFill>
                  <a:schemeClr val="accent6"/>
                </a:solidFill>
                <a:latin typeface="CaskaydiaCove NFP"/>
                <a:ea typeface="CaskaydiaCove NFP"/>
                <a:cs typeface="CaskaydiaCove NFP"/>
              </a:rPr>
              <a:t>Attribute, Methoden oder andere/keine Struktur</a:t>
            </a:r>
          </a:p>
        </p:txBody>
      </p:sp>
      <p:sp>
        <p:nvSpPr>
          <p:cNvPr id="5" name="Datum">
            <a:extLst>
              <a:ext uri="{FF2B5EF4-FFF2-40B4-BE49-F238E27FC236}">
                <a16:creationId xmlns:a16="http://schemas.microsoft.com/office/drawing/2014/main" id="{8F3196B8-58D2-E68E-7557-73A360F9D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81093-2222-C84A-941E-934E781BCB94}" type="datetime2">
              <a:rPr lang="de-DE" smtClean="0">
                <a:solidFill>
                  <a:schemeClr val="accent6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Dienstag, 5. September 2023</a:t>
            </a:fld>
            <a:endParaRPr lang="en-US">
              <a:solidFill>
                <a:schemeClr val="accent6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6" name="Autor">
            <a:extLst>
              <a:ext uri="{FF2B5EF4-FFF2-40B4-BE49-F238E27FC236}">
                <a16:creationId xmlns:a16="http://schemas.microsoft.com/office/drawing/2014/main" id="{EF260920-BC49-91C1-057A-E9AD70FBC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>
                <a:solidFill>
                  <a:schemeClr val="accent6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Rahman, Karim; Aps, Fabian - https://ita12docoszimt.serveblog.net</a:t>
            </a:r>
          </a:p>
        </p:txBody>
      </p:sp>
      <p:sp>
        <p:nvSpPr>
          <p:cNvPr id="7" name="Foliennummer">
            <a:extLst>
              <a:ext uri="{FF2B5EF4-FFF2-40B4-BE49-F238E27FC236}">
                <a16:creationId xmlns:a16="http://schemas.microsoft.com/office/drawing/2014/main" id="{75DEA213-EC43-70A8-3227-F64F35EFB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>
                <a:solidFill>
                  <a:schemeClr val="accent6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5</a:t>
            </a:fld>
            <a:endParaRPr lang="en-US">
              <a:solidFill>
                <a:schemeClr val="accent6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FC605B7-73EC-EBD7-2C93-383D4B1108BD}"/>
              </a:ext>
            </a:extLst>
          </p:cNvPr>
          <p:cNvSpPr/>
          <p:nvPr/>
        </p:nvSpPr>
        <p:spPr>
          <a:xfrm>
            <a:off x="2308860" y="-7840980"/>
            <a:ext cx="1194852" cy="777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274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ntergrund">
            <a:extLst>
              <a:ext uri="{FF2B5EF4-FFF2-40B4-BE49-F238E27FC236}">
                <a16:creationId xmlns:a16="http://schemas.microsoft.com/office/drawing/2014/main" id="{8D293094-FD29-A8DE-7616-02969BCCFB60}"/>
              </a:ext>
            </a:extLst>
          </p:cNvPr>
          <p:cNvSpPr/>
          <p:nvPr/>
        </p:nvSpPr>
        <p:spPr>
          <a:xfrm>
            <a:off x="0" y="0"/>
            <a:ext cx="12226931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6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8" name="Form">
            <a:extLst>
              <a:ext uri="{FF2B5EF4-FFF2-40B4-BE49-F238E27FC236}">
                <a16:creationId xmlns:a16="http://schemas.microsoft.com/office/drawing/2014/main" id="{16B98341-5C5B-8208-906B-51B473083315}"/>
              </a:ext>
            </a:extLst>
          </p:cNvPr>
          <p:cNvSpPr/>
          <p:nvPr/>
        </p:nvSpPr>
        <p:spPr>
          <a:xfrm>
            <a:off x="-4248907" y="924"/>
            <a:ext cx="16567817" cy="6857076"/>
          </a:xfrm>
          <a:custGeom>
            <a:avLst/>
            <a:gdLst>
              <a:gd name="connsiteX0" fmla="*/ 597436 w 5662039"/>
              <a:gd name="connsiteY0" fmla="*/ 0 h 6857076"/>
              <a:gd name="connsiteX1" fmla="*/ 5662039 w 5662039"/>
              <a:gd name="connsiteY1" fmla="*/ 0 h 6857076"/>
              <a:gd name="connsiteX2" fmla="*/ 5662039 w 5662039"/>
              <a:gd name="connsiteY2" fmla="*/ 6857076 h 6857076"/>
              <a:gd name="connsiteX3" fmla="*/ 0 w 5662039"/>
              <a:gd name="connsiteY3" fmla="*/ 6857076 h 6857076"/>
              <a:gd name="connsiteX4" fmla="*/ 78061 w 5662039"/>
              <a:gd name="connsiteY4" fmla="*/ 6777428 h 6857076"/>
              <a:gd name="connsiteX5" fmla="*/ 671328 w 5662039"/>
              <a:gd name="connsiteY5" fmla="*/ 5969308 h 6857076"/>
              <a:gd name="connsiteX6" fmla="*/ 1216667 w 5662039"/>
              <a:gd name="connsiteY6" fmla="*/ 4515613 h 6857076"/>
              <a:gd name="connsiteX7" fmla="*/ 1398445 w 5662039"/>
              <a:gd name="connsiteY7" fmla="*/ 3061918 h 6857076"/>
              <a:gd name="connsiteX8" fmla="*/ 772159 w 5662039"/>
              <a:gd name="connsiteY8" fmla="*/ 279455 h 685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62039" h="6857076">
                <a:moveTo>
                  <a:pt x="597436" y="0"/>
                </a:moveTo>
                <a:lnTo>
                  <a:pt x="5662039" y="0"/>
                </a:lnTo>
                <a:lnTo>
                  <a:pt x="5662039" y="6857076"/>
                </a:lnTo>
                <a:lnTo>
                  <a:pt x="0" y="6857076"/>
                </a:lnTo>
                <a:lnTo>
                  <a:pt x="78061" y="6777428"/>
                </a:lnTo>
                <a:cubicBezTo>
                  <a:pt x="290728" y="6544256"/>
                  <a:pt x="489549" y="6275946"/>
                  <a:pt x="671328" y="5969308"/>
                </a:cubicBezTo>
                <a:cubicBezTo>
                  <a:pt x="913701" y="5515028"/>
                  <a:pt x="1065184" y="5030463"/>
                  <a:pt x="1216667" y="4515613"/>
                </a:cubicBezTo>
                <a:cubicBezTo>
                  <a:pt x="1337852" y="3970477"/>
                  <a:pt x="1398445" y="3516198"/>
                  <a:pt x="1398445" y="3061918"/>
                </a:cubicBezTo>
                <a:cubicBezTo>
                  <a:pt x="1398445" y="1948933"/>
                  <a:pt x="1189684" y="1021446"/>
                  <a:pt x="772159" y="279455"/>
                </a:cubicBezTo>
                <a:close/>
              </a:path>
            </a:pathLst>
          </a:custGeom>
          <a:solidFill>
            <a:srgbClr val="263C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942975C8-0833-CC92-996B-6F6D8FB5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6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Modelle von Datenbanken</a:t>
            </a:r>
          </a:p>
        </p:txBody>
      </p:sp>
      <p:sp>
        <p:nvSpPr>
          <p:cNvPr id="3" name="Inhalt">
            <a:extLst>
              <a:ext uri="{FF2B5EF4-FFF2-40B4-BE49-F238E27FC236}">
                <a16:creationId xmlns:a16="http://schemas.microsoft.com/office/drawing/2014/main" id="{AE5F040E-CA86-6FCF-4739-9CA0855B8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de-DE" sz="2800" dirty="0">
                <a:solidFill>
                  <a:schemeClr val="accent6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Es gibt SQL - Datenbanken</a:t>
            </a:r>
          </a:p>
          <a:p>
            <a:r>
              <a:rPr lang="de-DE" sz="2800" dirty="0">
                <a:solidFill>
                  <a:schemeClr val="accent6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Es gibt NoSQL - Datenbanken</a:t>
            </a:r>
          </a:p>
          <a:p>
            <a:r>
              <a:rPr lang="de-DE" sz="2800" dirty="0">
                <a:solidFill>
                  <a:schemeClr val="accent6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SQL - Sprache für das Formen von Datenbanken ≠ Java</a:t>
            </a:r>
          </a:p>
          <a:p>
            <a:r>
              <a:rPr lang="de-DE" sz="2800" dirty="0">
                <a:solidFill>
                  <a:schemeClr val="accent6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Structured Query Language - Strukturierte Abfrage</a:t>
            </a:r>
          </a:p>
          <a:p>
            <a:endParaRPr lang="de-DE" sz="2800" dirty="0">
              <a:solidFill>
                <a:schemeClr val="accent6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5" name="Datum">
            <a:extLst>
              <a:ext uri="{FF2B5EF4-FFF2-40B4-BE49-F238E27FC236}">
                <a16:creationId xmlns:a16="http://schemas.microsoft.com/office/drawing/2014/main" id="{2D9C9132-C40C-2A74-B085-08643CBF4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F0883-A843-B644-908F-B268B00E08B5}" type="datetime2">
              <a:rPr lang="de-DE" smtClean="0">
                <a:solidFill>
                  <a:schemeClr val="accent6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Dienstag, 5. September 2023</a:t>
            </a:fld>
            <a:endParaRPr lang="en-US">
              <a:solidFill>
                <a:schemeClr val="accent6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6" name="Author">
            <a:extLst>
              <a:ext uri="{FF2B5EF4-FFF2-40B4-BE49-F238E27FC236}">
                <a16:creationId xmlns:a16="http://schemas.microsoft.com/office/drawing/2014/main" id="{EF4C79B6-5161-AB80-326E-3CBA36556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>
                <a:solidFill>
                  <a:schemeClr val="accent6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Rahman, Karim; Aps, Fabian</a:t>
            </a:r>
          </a:p>
          <a:p>
            <a:pPr algn="l"/>
            <a:r>
              <a:rPr lang="en-US">
                <a:solidFill>
                  <a:schemeClr val="accent6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https://ita12docoszimt.serveblog.net</a:t>
            </a:r>
          </a:p>
        </p:txBody>
      </p:sp>
      <p:sp>
        <p:nvSpPr>
          <p:cNvPr id="7" name="Folinennummer">
            <a:extLst>
              <a:ext uri="{FF2B5EF4-FFF2-40B4-BE49-F238E27FC236}">
                <a16:creationId xmlns:a16="http://schemas.microsoft.com/office/drawing/2014/main" id="{C4976853-0353-4275-0DD9-440787214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>
                <a:solidFill>
                  <a:schemeClr val="accent6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6</a:t>
            </a:fld>
            <a:endParaRPr lang="en-US">
              <a:solidFill>
                <a:schemeClr val="accent6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D2F67A1-6D4D-E8B7-2836-8C4728BF5A42}"/>
              </a:ext>
            </a:extLst>
          </p:cNvPr>
          <p:cNvSpPr/>
          <p:nvPr/>
        </p:nvSpPr>
        <p:spPr>
          <a:xfrm>
            <a:off x="2308860" y="-7840980"/>
            <a:ext cx="1194852" cy="777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295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intergrund">
            <a:extLst>
              <a:ext uri="{FF2B5EF4-FFF2-40B4-BE49-F238E27FC236}">
                <a16:creationId xmlns:a16="http://schemas.microsoft.com/office/drawing/2014/main" id="{262BB2AE-EA4C-A1C0-3032-2E39A2E9B1D5}"/>
              </a:ext>
            </a:extLst>
          </p:cNvPr>
          <p:cNvSpPr/>
          <p:nvPr/>
        </p:nvSpPr>
        <p:spPr>
          <a:xfrm>
            <a:off x="0" y="914"/>
            <a:ext cx="12226931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EA0A10E0-743D-0BCD-0A59-021CC965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Relationales Datenbankmodell</a:t>
            </a:r>
          </a:p>
        </p:txBody>
      </p:sp>
      <p:pic>
        <p:nvPicPr>
          <p:cNvPr id="9" name="Diagram" descr="Ein Bild, das Screenshot, Farbigkeit, Quadrat enthält.&#10;&#10;Automatisch generierte Beschreibung">
            <a:extLst>
              <a:ext uri="{FF2B5EF4-FFF2-40B4-BE49-F238E27FC236}">
                <a16:creationId xmlns:a16="http://schemas.microsoft.com/office/drawing/2014/main" id="{ABC08631-B305-4B54-6AE1-A1E2027FEA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7163" y="3044767"/>
            <a:ext cx="6732472" cy="1449734"/>
          </a:xfrm>
        </p:spPr>
      </p:pic>
      <p:sp>
        <p:nvSpPr>
          <p:cNvPr id="4" name="Datum">
            <a:extLst>
              <a:ext uri="{FF2B5EF4-FFF2-40B4-BE49-F238E27FC236}">
                <a16:creationId xmlns:a16="http://schemas.microsoft.com/office/drawing/2014/main" id="{E83B800C-77E9-DD8B-EA91-0B9719C35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C4B8E-49A8-0149-934B-1BF3649B2D2F}" type="datetime2">
              <a:rPr lang="de-DE" smtClean="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Dienstag, 5. September 2023</a:t>
            </a:fld>
            <a:endParaRPr lang="en-US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5" name="Author">
            <a:extLst>
              <a:ext uri="{FF2B5EF4-FFF2-40B4-BE49-F238E27FC236}">
                <a16:creationId xmlns:a16="http://schemas.microsoft.com/office/drawing/2014/main" id="{798BBE72-5CA4-013E-D375-A2CB7E883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Rahman, Karim; Aps, Fabian </a:t>
            </a:r>
            <a:r>
              <a:rPr lang="en-US">
                <a:solidFill>
                  <a:schemeClr val="accent6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- https://ita12docoszimt.serveblog.net</a:t>
            </a:r>
            <a:endParaRPr lang="en-US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6" name="Foliennummer">
            <a:extLst>
              <a:ext uri="{FF2B5EF4-FFF2-40B4-BE49-F238E27FC236}">
                <a16:creationId xmlns:a16="http://schemas.microsoft.com/office/drawing/2014/main" id="{B759A27A-C180-970C-F7DF-ECD3D2BEC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7</a:t>
            </a:fld>
            <a:endParaRPr lang="en-US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3" name="Inhalt">
            <a:extLst>
              <a:ext uri="{FF2B5EF4-FFF2-40B4-BE49-F238E27FC236}">
                <a16:creationId xmlns:a16="http://schemas.microsoft.com/office/drawing/2014/main" id="{01701376-3798-639B-4BCB-52DD03FEEEF0}"/>
              </a:ext>
            </a:extLst>
          </p:cNvPr>
          <p:cNvSpPr txBox="1"/>
          <p:nvPr/>
        </p:nvSpPr>
        <p:spPr>
          <a:xfrm>
            <a:off x="223024" y="2471854"/>
            <a:ext cx="440659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>
                <a:solidFill>
                  <a:srgbClr val="DBDEE1"/>
                </a:solidFill>
                <a:latin typeface="CaskaydiaCove NFP"/>
                <a:ea typeface="CaskaydiaCove NFP"/>
                <a:cs typeface="CaskaydiaCove NFP"/>
              </a:rPr>
              <a:t>Daten werden in Tabellen organisiert, die aus Zeilen und Spalten bestehen. Beziehungen zwischen den Tabellen werden mithilfe von Schlüsseln hergestellt.</a:t>
            </a:r>
            <a:endParaRPr lang="de-DE">
              <a:latin typeface="CaskaydiaCove NFP"/>
              <a:ea typeface="CaskaydiaCove NFP"/>
              <a:cs typeface="CaskaydiaCove NFP"/>
            </a:endParaRPr>
          </a:p>
          <a:p>
            <a:pPr marL="285750" indent="-285750">
              <a:buFont typeface="Arial"/>
              <a:buChar char="•"/>
            </a:pPr>
            <a:r>
              <a:rPr lang="de-DE">
                <a:solidFill>
                  <a:srgbClr val="DBDEE1"/>
                </a:solidFill>
                <a:latin typeface="CaskaydiaCove NFP"/>
                <a:ea typeface="CaskaydiaCove NFP"/>
                <a:cs typeface="CaskaydiaCove NFP"/>
              </a:rPr>
              <a:t>Beispiel: MySQL, PostgreSQL, Microsoft SQL Server.</a:t>
            </a:r>
            <a:endParaRPr lang="de-DE">
              <a:latin typeface="CaskaydiaCove NFP"/>
              <a:ea typeface="CaskaydiaCove NFP"/>
              <a:cs typeface="CaskaydiaCove NFP"/>
            </a:endParaRPr>
          </a:p>
          <a:p>
            <a:endParaRPr lang="de-DE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11" name="Form">
            <a:extLst>
              <a:ext uri="{FF2B5EF4-FFF2-40B4-BE49-F238E27FC236}">
                <a16:creationId xmlns:a16="http://schemas.microsoft.com/office/drawing/2014/main" id="{96C38F96-94A5-D78B-8DA7-3E1660ACCF5F}"/>
              </a:ext>
            </a:extLst>
          </p:cNvPr>
          <p:cNvSpPr/>
          <p:nvPr/>
        </p:nvSpPr>
        <p:spPr>
          <a:xfrm>
            <a:off x="12226930" y="0"/>
            <a:ext cx="807355" cy="6857076"/>
          </a:xfrm>
          <a:custGeom>
            <a:avLst/>
            <a:gdLst>
              <a:gd name="connsiteX0" fmla="*/ 597436 w 5662039"/>
              <a:gd name="connsiteY0" fmla="*/ 0 h 6857076"/>
              <a:gd name="connsiteX1" fmla="*/ 5662039 w 5662039"/>
              <a:gd name="connsiteY1" fmla="*/ 0 h 6857076"/>
              <a:gd name="connsiteX2" fmla="*/ 5662039 w 5662039"/>
              <a:gd name="connsiteY2" fmla="*/ 6857076 h 6857076"/>
              <a:gd name="connsiteX3" fmla="*/ 0 w 5662039"/>
              <a:gd name="connsiteY3" fmla="*/ 6857076 h 6857076"/>
              <a:gd name="connsiteX4" fmla="*/ 78061 w 5662039"/>
              <a:gd name="connsiteY4" fmla="*/ 6777428 h 6857076"/>
              <a:gd name="connsiteX5" fmla="*/ 671328 w 5662039"/>
              <a:gd name="connsiteY5" fmla="*/ 5969308 h 6857076"/>
              <a:gd name="connsiteX6" fmla="*/ 1216667 w 5662039"/>
              <a:gd name="connsiteY6" fmla="*/ 4515613 h 6857076"/>
              <a:gd name="connsiteX7" fmla="*/ 1398445 w 5662039"/>
              <a:gd name="connsiteY7" fmla="*/ 3061918 h 6857076"/>
              <a:gd name="connsiteX8" fmla="*/ 772159 w 5662039"/>
              <a:gd name="connsiteY8" fmla="*/ 279455 h 685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62039" h="6857076">
                <a:moveTo>
                  <a:pt x="597436" y="0"/>
                </a:moveTo>
                <a:lnTo>
                  <a:pt x="5662039" y="0"/>
                </a:lnTo>
                <a:lnTo>
                  <a:pt x="5662039" y="6857076"/>
                </a:lnTo>
                <a:lnTo>
                  <a:pt x="0" y="6857076"/>
                </a:lnTo>
                <a:lnTo>
                  <a:pt x="78061" y="6777428"/>
                </a:lnTo>
                <a:cubicBezTo>
                  <a:pt x="290728" y="6544256"/>
                  <a:pt x="489549" y="6275946"/>
                  <a:pt x="671328" y="5969308"/>
                </a:cubicBezTo>
                <a:cubicBezTo>
                  <a:pt x="913701" y="5515028"/>
                  <a:pt x="1065184" y="5030463"/>
                  <a:pt x="1216667" y="4515613"/>
                </a:cubicBezTo>
                <a:cubicBezTo>
                  <a:pt x="1337852" y="3970477"/>
                  <a:pt x="1398445" y="3516198"/>
                  <a:pt x="1398445" y="3061918"/>
                </a:cubicBezTo>
                <a:cubicBezTo>
                  <a:pt x="1398445" y="1948933"/>
                  <a:pt x="1189684" y="1021446"/>
                  <a:pt x="772159" y="279455"/>
                </a:cubicBezTo>
                <a:close/>
              </a:path>
            </a:pathLst>
          </a:cu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762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intergrund">
            <a:extLst>
              <a:ext uri="{FF2B5EF4-FFF2-40B4-BE49-F238E27FC236}">
                <a16:creationId xmlns:a16="http://schemas.microsoft.com/office/drawing/2014/main" id="{262BB2AE-EA4C-A1C0-3032-2E39A2E9B1D5}"/>
              </a:ext>
            </a:extLst>
          </p:cNvPr>
          <p:cNvSpPr/>
          <p:nvPr/>
        </p:nvSpPr>
        <p:spPr>
          <a:xfrm>
            <a:off x="0" y="914"/>
            <a:ext cx="12226931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EA0A10E0-743D-0BCD-0A59-021CC965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Relationales Datenbankmodell</a:t>
            </a:r>
          </a:p>
        </p:txBody>
      </p:sp>
      <p:pic>
        <p:nvPicPr>
          <p:cNvPr id="9" name="Diagram" descr="Ein Bild, das Screenshot, Farbigkeit, Quadrat enthält.&#10;&#10;Automatisch generierte Beschreibung">
            <a:extLst>
              <a:ext uri="{FF2B5EF4-FFF2-40B4-BE49-F238E27FC236}">
                <a16:creationId xmlns:a16="http://schemas.microsoft.com/office/drawing/2014/main" id="{AAC65A53-05D1-6552-64C6-4D830D39D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7139" y="3221330"/>
            <a:ext cx="5747446" cy="1236001"/>
          </a:xfrm>
        </p:spPr>
      </p:pic>
      <p:sp>
        <p:nvSpPr>
          <p:cNvPr id="4" name="Datum">
            <a:extLst>
              <a:ext uri="{FF2B5EF4-FFF2-40B4-BE49-F238E27FC236}">
                <a16:creationId xmlns:a16="http://schemas.microsoft.com/office/drawing/2014/main" id="{E83B800C-77E9-DD8B-EA91-0B9719C35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C4B8E-49A8-0149-934B-1BF3649B2D2F}" type="datetime2">
              <a:rPr lang="de-DE" smtClean="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Dienstag, 5. September 2023</a:t>
            </a:fld>
            <a:endParaRPr lang="en-US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5" name="Author">
            <a:extLst>
              <a:ext uri="{FF2B5EF4-FFF2-40B4-BE49-F238E27FC236}">
                <a16:creationId xmlns:a16="http://schemas.microsoft.com/office/drawing/2014/main" id="{798BBE72-5CA4-013E-D375-A2CB7E883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Rahman, Karim; Aps, Fabian </a:t>
            </a:r>
            <a:r>
              <a:rPr lang="en-US">
                <a:solidFill>
                  <a:schemeClr val="accent6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- https://ita12docoszimt.serveblog.net</a:t>
            </a:r>
            <a:endParaRPr lang="en-US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6" name="Foliennummer">
            <a:extLst>
              <a:ext uri="{FF2B5EF4-FFF2-40B4-BE49-F238E27FC236}">
                <a16:creationId xmlns:a16="http://schemas.microsoft.com/office/drawing/2014/main" id="{B759A27A-C180-970C-F7DF-ECD3D2BEC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8</a:t>
            </a:fld>
            <a:endParaRPr lang="en-US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graphicFrame>
        <p:nvGraphicFramePr>
          <p:cNvPr id="10" name="Tabelle">
            <a:extLst>
              <a:ext uri="{FF2B5EF4-FFF2-40B4-BE49-F238E27FC236}">
                <a16:creationId xmlns:a16="http://schemas.microsoft.com/office/drawing/2014/main" id="{6C9AB064-D303-9F4D-EE47-742893415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976715"/>
              </p:ext>
            </p:extLst>
          </p:nvPr>
        </p:nvGraphicFramePr>
        <p:xfrm>
          <a:off x="436756" y="2443975"/>
          <a:ext cx="5850438" cy="36890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24906">
                  <a:extLst>
                    <a:ext uri="{9D8B030D-6E8A-4147-A177-3AD203B41FA5}">
                      <a16:colId xmlns:a16="http://schemas.microsoft.com/office/drawing/2014/main" val="3972884235"/>
                    </a:ext>
                  </a:extLst>
                </a:gridCol>
                <a:gridCol w="2925532">
                  <a:extLst>
                    <a:ext uri="{9D8B030D-6E8A-4147-A177-3AD203B41FA5}">
                      <a16:colId xmlns:a16="http://schemas.microsoft.com/office/drawing/2014/main" val="2502283252"/>
                    </a:ext>
                  </a:extLst>
                </a:gridCol>
              </a:tblGrid>
              <a:tr h="2700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800" kern="100">
                          <a:solidFill>
                            <a:schemeClr val="tx1"/>
                          </a:solidFill>
                          <a:effectLst/>
                          <a:latin typeface="CaskaydiaCove NFP"/>
                          <a:ea typeface="CaskaydiaCove NFP"/>
                          <a:cs typeface="CaskaydiaCove NFP"/>
                        </a:rPr>
                        <a:t>Vorteile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800" kern="100">
                          <a:solidFill>
                            <a:schemeClr val="tx1"/>
                          </a:solidFill>
                          <a:effectLst/>
                          <a:latin typeface="CaskaydiaCove NFP"/>
                          <a:ea typeface="CaskaydiaCove NFP"/>
                          <a:cs typeface="CaskaydiaCove NFP"/>
                        </a:rPr>
                        <a:t>Nachteile</a:t>
                      </a: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5913469"/>
                  </a:ext>
                </a:extLst>
              </a:tr>
              <a:tr h="19330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800" b="0" kern="100" dirty="0">
                          <a:solidFill>
                            <a:schemeClr val="tx1"/>
                          </a:solidFill>
                          <a:effectLst/>
                          <a:latin typeface="CaskaydiaCove NFP"/>
                          <a:ea typeface="CaskaydiaCove NFP"/>
                          <a:cs typeface="CaskaydiaCove NFP"/>
                        </a:rPr>
                        <a:t>- einfach umzusetzen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800" b="0" kern="100" dirty="0">
                          <a:solidFill>
                            <a:schemeClr val="tx1"/>
                          </a:solidFill>
                          <a:effectLst/>
                          <a:latin typeface="CaskaydiaCove NFP"/>
                          <a:ea typeface="CaskaydiaCove NFP"/>
                          <a:cs typeface="CaskaydiaCove NFP"/>
                        </a:rPr>
                        <a:t>- Daten bleiben weitgehend unabhängig voneinander</a:t>
                      </a:r>
                      <a:endParaRPr lang="de-FR" sz="1800" b="0" kern="100" dirty="0">
                        <a:solidFill>
                          <a:schemeClr val="tx1"/>
                        </a:solidFill>
                        <a:effectLst/>
                        <a:latin typeface="CaskaydiaCove NFP"/>
                        <a:ea typeface="CaskaydiaCove NFP"/>
                        <a:cs typeface="CaskaydiaCove NFP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800" b="0" kern="100" dirty="0">
                          <a:solidFill>
                            <a:schemeClr val="tx1"/>
                          </a:solidFill>
                          <a:effectLst/>
                          <a:latin typeface="CaskaydiaCove NFP"/>
                          <a:ea typeface="CaskaydiaCove NFP"/>
                          <a:cs typeface="CaskaydiaCove NFP"/>
                        </a:rPr>
                        <a:t>- SQL-fähig</a:t>
                      </a:r>
                      <a:endParaRPr lang="de-FR" sz="1800" b="0" kern="100" dirty="0">
                        <a:solidFill>
                          <a:schemeClr val="tx1"/>
                        </a:solidFill>
                        <a:effectLst/>
                        <a:latin typeface="CaskaydiaCove NFP"/>
                        <a:ea typeface="CaskaydiaCove NFP"/>
                        <a:cs typeface="CaskaydiaCove NFP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800" b="0" kern="100" dirty="0">
                          <a:solidFill>
                            <a:schemeClr val="tx1"/>
                          </a:solidFill>
                          <a:effectLst/>
                          <a:latin typeface="CaskaydiaCove NFP"/>
                          <a:ea typeface="CaskaydiaCove NFP"/>
                          <a:cs typeface="CaskaydiaCove NFP"/>
                        </a:rPr>
                        <a:t>- weniger leistungsfähig als andere Datenbankmodelle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800" b="0" kern="100" dirty="0">
                          <a:solidFill>
                            <a:schemeClr val="tx1"/>
                          </a:solidFill>
                          <a:effectLst/>
                          <a:latin typeface="CaskaydiaCove NFP"/>
                          <a:ea typeface="CaskaydiaCove NFP"/>
                          <a:cs typeface="CaskaydiaCove NFP"/>
                        </a:rPr>
                        <a:t>- keine Gewährleistung der Datenintegrität (Makellosigkeit der Daten)</a:t>
                      </a:r>
                      <a:endParaRPr lang="de-FR" sz="1800" b="0" kern="100" dirty="0">
                        <a:solidFill>
                          <a:schemeClr val="tx1"/>
                        </a:solidFill>
                        <a:effectLst/>
                        <a:latin typeface="CaskaydiaCove NFP"/>
                        <a:ea typeface="CaskaydiaCove NFP"/>
                        <a:cs typeface="CaskaydiaCove NFP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800" b="0" kern="100" dirty="0">
                          <a:solidFill>
                            <a:schemeClr val="tx1"/>
                          </a:solidFill>
                          <a:effectLst/>
                          <a:latin typeface="CaskaydiaCove NFP"/>
                          <a:ea typeface="CaskaydiaCove NFP"/>
                          <a:cs typeface="CaskaydiaCove NFP"/>
                        </a:rPr>
                        <a:t>- fehler- und störungsanfällig</a:t>
                      </a:r>
                      <a:endParaRPr lang="de-FR" sz="1800" b="0" kern="100" dirty="0">
                        <a:solidFill>
                          <a:schemeClr val="tx1"/>
                        </a:solidFill>
                        <a:effectLst/>
                        <a:latin typeface="CaskaydiaCove NFP"/>
                        <a:ea typeface="CaskaydiaCove NFP"/>
                        <a:cs typeface="CaskaydiaCove NFP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7599198"/>
                  </a:ext>
                </a:extLst>
              </a:tr>
            </a:tbl>
          </a:graphicData>
        </a:graphic>
      </p:graphicFrame>
      <p:sp>
        <p:nvSpPr>
          <p:cNvPr id="11" name="Rechteck 10">
            <a:extLst>
              <a:ext uri="{FF2B5EF4-FFF2-40B4-BE49-F238E27FC236}">
                <a16:creationId xmlns:a16="http://schemas.microsoft.com/office/drawing/2014/main" id="{53892AB0-FC77-6215-72A4-1B107AAEAD5F}"/>
              </a:ext>
            </a:extLst>
          </p:cNvPr>
          <p:cNvSpPr/>
          <p:nvPr/>
        </p:nvSpPr>
        <p:spPr>
          <a:xfrm>
            <a:off x="2308860" y="-7840980"/>
            <a:ext cx="1194852" cy="7772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7386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intergrund">
            <a:extLst>
              <a:ext uri="{FF2B5EF4-FFF2-40B4-BE49-F238E27FC236}">
                <a16:creationId xmlns:a16="http://schemas.microsoft.com/office/drawing/2014/main" id="{C467ECD2-2313-9A5A-9E7E-6DB90B8ED16C}"/>
              </a:ext>
            </a:extLst>
          </p:cNvPr>
          <p:cNvSpPr/>
          <p:nvPr/>
        </p:nvSpPr>
        <p:spPr>
          <a:xfrm>
            <a:off x="0" y="914"/>
            <a:ext cx="12226931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81B52B40-8988-FE04-B5D9-72DDBCF73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Hierarchische Datenbanken</a:t>
            </a:r>
          </a:p>
        </p:txBody>
      </p:sp>
      <p:sp>
        <p:nvSpPr>
          <p:cNvPr id="3" name="Inhalt">
            <a:extLst>
              <a:ext uri="{FF2B5EF4-FFF2-40B4-BE49-F238E27FC236}">
                <a16:creationId xmlns:a16="http://schemas.microsoft.com/office/drawing/2014/main" id="{5F6EECAE-7490-EED4-AF84-E32BA7794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de-DE">
                <a:solidFill>
                  <a:schemeClr val="tx1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Hierarchische Datenbanken; </a:t>
            </a:r>
          </a:p>
          <a:p>
            <a:pPr marL="0" indent="0">
              <a:buNone/>
            </a:pPr>
            <a:r>
              <a:rPr lang="de-DE">
                <a:solidFill>
                  <a:schemeClr val="tx1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Baumstruktur</a:t>
            </a:r>
          </a:p>
        </p:txBody>
      </p:sp>
      <p:sp>
        <p:nvSpPr>
          <p:cNvPr id="4" name="Datum">
            <a:extLst>
              <a:ext uri="{FF2B5EF4-FFF2-40B4-BE49-F238E27FC236}">
                <a16:creationId xmlns:a16="http://schemas.microsoft.com/office/drawing/2014/main" id="{ECC9FD9D-A30E-B597-125D-DD67A5DF2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C4B8E-49A8-0149-934B-1BF3649B2D2F}" type="datetime2">
              <a:rPr lang="de-DE" smtClean="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Dienstag, 5. September 2023</a:t>
            </a:fld>
            <a:endParaRPr lang="en-US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5" name="Author">
            <a:extLst>
              <a:ext uri="{FF2B5EF4-FFF2-40B4-BE49-F238E27FC236}">
                <a16:creationId xmlns:a16="http://schemas.microsoft.com/office/drawing/2014/main" id="{87704167-EF42-1A4E-133B-FF4AA0DA2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Rahman, Karim; Aps, Fabian - https://ita12docoszimt.serveblog.net</a:t>
            </a:r>
          </a:p>
        </p:txBody>
      </p:sp>
      <p:sp>
        <p:nvSpPr>
          <p:cNvPr id="6" name="Foliennummer">
            <a:extLst>
              <a:ext uri="{FF2B5EF4-FFF2-40B4-BE49-F238E27FC236}">
                <a16:creationId xmlns:a16="http://schemas.microsoft.com/office/drawing/2014/main" id="{330B8061-09AB-7BE9-AFB3-58A9F6FDD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9</a:t>
            </a:fld>
            <a:endParaRPr lang="en-US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pic>
        <p:nvPicPr>
          <p:cNvPr id="10" name="Diagramm" descr="Ein Bild, das Screenshot, Diagramm, Schwarz, Reihe enthält.&#10;&#10;Automatisch generierte Beschreibung">
            <a:extLst>
              <a:ext uri="{FF2B5EF4-FFF2-40B4-BE49-F238E27FC236}">
                <a16:creationId xmlns:a16="http://schemas.microsoft.com/office/drawing/2014/main" id="{42B3541C-E9C5-792E-0221-E437D13BA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512" y="2149298"/>
            <a:ext cx="6787376" cy="344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68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lobVTI">
  <a:themeElements>
    <a:clrScheme name="Benutzerdefiniert 1">
      <a:dk1>
        <a:srgbClr val="000000"/>
      </a:dk1>
      <a:lt1>
        <a:srgbClr val="FFFFFF"/>
      </a:lt1>
      <a:dk2>
        <a:srgbClr val="000000"/>
      </a:dk2>
      <a:lt2>
        <a:srgbClr val="F0F3F1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Blob">
      <a:majorFont>
        <a:latin typeface="The Hand Extrablack"/>
        <a:ea typeface=""/>
        <a:cs typeface=""/>
      </a:majorFont>
      <a:minorFont>
        <a:latin typeface="Sagona Boo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924</Words>
  <Application>Microsoft Macintosh PowerPoint</Application>
  <PresentationFormat>Breitbild</PresentationFormat>
  <Paragraphs>144</Paragraphs>
  <Slides>18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4" baseType="lpstr">
      <vt:lpstr>Sagona Book</vt:lpstr>
      <vt:lpstr>The Hand Extrablack</vt:lpstr>
      <vt:lpstr>CaskaydiaCove NFP</vt:lpstr>
      <vt:lpstr>Arial</vt:lpstr>
      <vt:lpstr>Calibri</vt:lpstr>
      <vt:lpstr>BlobVTI</vt:lpstr>
      <vt:lpstr>Datenbankenmodelle</vt:lpstr>
      <vt:lpstr>Inhalt</vt:lpstr>
      <vt:lpstr>Unterschied zwischen Java und SQL (1/2)</vt:lpstr>
      <vt:lpstr>Unterschied zwischen Java und SQL (2/2)</vt:lpstr>
      <vt:lpstr>Was ist eine Datenbank?</vt:lpstr>
      <vt:lpstr>Modelle von Datenbanken</vt:lpstr>
      <vt:lpstr>Relationales Datenbankmodell</vt:lpstr>
      <vt:lpstr>Relationales Datenbankmodell</vt:lpstr>
      <vt:lpstr>Hierarchische Datenbanken</vt:lpstr>
      <vt:lpstr>Hierarchische Datenbanken</vt:lpstr>
      <vt:lpstr>Netzwerk Datenbanken</vt:lpstr>
      <vt:lpstr>Netzwerk Datenbanken</vt:lpstr>
      <vt:lpstr>Objektorientierte Datenbanken</vt:lpstr>
      <vt:lpstr>Objektorientierte Datenbanken</vt:lpstr>
      <vt:lpstr>Anwendungsbeispiel</vt:lpstr>
      <vt:lpstr>Anwendungsbeispiel</vt:lpstr>
      <vt:lpstr>Quiz</vt:lpstr>
      <vt:lpstr>Quellen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Datenbankenmodelle</dc:title>
  <dc:subject/>
  <dc:creator>ITA 12 - Aps, Fabian</dc:creator>
  <cp:keywords/>
  <dc:description/>
  <cp:lastModifiedBy>ITA 12 - Aps, Fabian</cp:lastModifiedBy>
  <cp:revision>2</cp:revision>
  <dcterms:created xsi:type="dcterms:W3CDTF">2023-08-28T10:25:30Z</dcterms:created>
  <dcterms:modified xsi:type="dcterms:W3CDTF">2023-09-05T10:48:56Z</dcterms:modified>
  <cp:category/>
</cp:coreProperties>
</file>